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20" r:id="rId2"/>
    <p:sldId id="1789" r:id="rId3"/>
    <p:sldId id="1913" r:id="rId4"/>
    <p:sldId id="2122" r:id="rId5"/>
    <p:sldId id="2123" r:id="rId6"/>
    <p:sldId id="2125" r:id="rId7"/>
    <p:sldId id="2121" r:id="rId8"/>
    <p:sldId id="2126" r:id="rId9"/>
    <p:sldId id="2124" r:id="rId10"/>
    <p:sldId id="2129" r:id="rId11"/>
    <p:sldId id="2128" r:id="rId12"/>
    <p:sldId id="2127"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000"/>
    <a:srgbClr val="FFCCFF"/>
    <a:srgbClr val="FFFF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1944" autoAdjust="0"/>
  </p:normalViewPr>
  <p:slideViewPr>
    <p:cSldViewPr snapToGrid="0">
      <p:cViewPr varScale="1">
        <p:scale>
          <a:sx n="62" d="100"/>
          <a:sy n="62" d="100"/>
        </p:scale>
        <p:origin x="2006" y="48"/>
      </p:cViewPr>
      <p:guideLst>
        <p:guide orient="horz" pos="2160"/>
        <p:guide pos="2880"/>
      </p:guideLst>
    </p:cSldViewPr>
  </p:slideViewPr>
  <p:outlineViewPr>
    <p:cViewPr>
      <p:scale>
        <a:sx n="33" d="100"/>
        <a:sy n="33" d="100"/>
      </p:scale>
      <p:origin x="0" y="7416"/>
    </p:cViewPr>
  </p:outlineViewPr>
  <p:notesTextViewPr>
    <p:cViewPr>
      <p:scale>
        <a:sx n="3" d="2"/>
        <a:sy n="3" d="2"/>
      </p:scale>
      <p:origin x="0" y="0"/>
    </p:cViewPr>
  </p:notesTextViewPr>
  <p:sorterViewPr>
    <p:cViewPr varScale="1">
      <p:scale>
        <a:sx n="100" d="100"/>
        <a:sy n="100" d="100"/>
      </p:scale>
      <p:origin x="0" y="-9426"/>
    </p:cViewPr>
  </p:sorterViewPr>
  <p:notesViewPr>
    <p:cSldViewPr snapToGrid="0">
      <p:cViewPr varScale="1">
        <p:scale>
          <a:sx n="76" d="100"/>
          <a:sy n="76" d="100"/>
        </p:scale>
        <p:origin x="2202" y="9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50529" cy="497524"/>
          </a:xfrm>
          <a:prstGeom prst="rect">
            <a:avLst/>
          </a:prstGeom>
        </p:spPr>
        <p:txBody>
          <a:bodyPr vert="horz" lIns="91544" tIns="45772" rIns="91544" bIns="4577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5" y="3"/>
            <a:ext cx="2950529" cy="497524"/>
          </a:xfrm>
          <a:prstGeom prst="rect">
            <a:avLst/>
          </a:prstGeom>
        </p:spPr>
        <p:txBody>
          <a:bodyPr vert="horz" lIns="91544" tIns="45772" rIns="91544" bIns="45772"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3" y="9441815"/>
            <a:ext cx="2950529" cy="497524"/>
          </a:xfrm>
          <a:prstGeom prst="rect">
            <a:avLst/>
          </a:prstGeom>
        </p:spPr>
        <p:txBody>
          <a:bodyPr vert="horz" lIns="91544" tIns="45772" rIns="91544" bIns="4577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5" y="9441815"/>
            <a:ext cx="2950529" cy="497524"/>
          </a:xfrm>
          <a:prstGeom prst="rect">
            <a:avLst/>
          </a:prstGeom>
        </p:spPr>
        <p:txBody>
          <a:bodyPr vert="horz" lIns="91544" tIns="45772" rIns="91544" bIns="45772" rtlCol="0" anchor="b"/>
          <a:lstStyle>
            <a:lvl1pPr algn="r">
              <a:defRPr sz="1200"/>
            </a:lvl1pPr>
          </a:lstStyle>
          <a:p>
            <a:fld id="{0F299E08-2D8F-4858-BC09-9C3AA11B8446}" type="slidenum">
              <a:rPr kumimoji="1" lang="ja-JP" altLang="en-US" smtClean="0"/>
              <a:pPr/>
              <a:t>‹#›</a:t>
            </a:fld>
            <a:endParaRPr kumimoji="1" lang="ja-JP" altLang="en-US"/>
          </a:p>
        </p:txBody>
      </p:sp>
    </p:spTree>
    <p:extLst>
      <p:ext uri="{BB962C8B-B14F-4D97-AF65-F5344CB8AC3E}">
        <p14:creationId xmlns:p14="http://schemas.microsoft.com/office/powerpoint/2010/main" val="288908568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
            <a:ext cx="2950375" cy="498966"/>
          </a:xfrm>
          <a:prstGeom prst="rect">
            <a:avLst/>
          </a:prstGeom>
        </p:spPr>
        <p:txBody>
          <a:bodyPr vert="horz" lIns="92195" tIns="46097" rIns="92195" bIns="4609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1"/>
            <a:ext cx="2950374" cy="498966"/>
          </a:xfrm>
          <a:prstGeom prst="rect">
            <a:avLst/>
          </a:prstGeom>
        </p:spPr>
        <p:txBody>
          <a:bodyPr vert="horz" lIns="92195" tIns="46097" rIns="92195" bIns="46097"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2195" tIns="46097" rIns="92195" bIns="46097" rtlCol="0" anchor="ctr"/>
          <a:lstStyle/>
          <a:p>
            <a:endParaRPr lang="ja-JP" altLang="en-US"/>
          </a:p>
        </p:txBody>
      </p:sp>
      <p:sp>
        <p:nvSpPr>
          <p:cNvPr id="5" name="ノート プレースホルダー 4"/>
          <p:cNvSpPr>
            <a:spLocks noGrp="1"/>
          </p:cNvSpPr>
          <p:nvPr>
            <p:ph type="body" sz="quarter" idx="3"/>
          </p:nvPr>
        </p:nvSpPr>
        <p:spPr>
          <a:xfrm>
            <a:off x="680243" y="4783363"/>
            <a:ext cx="5446722" cy="3913363"/>
          </a:xfrm>
          <a:prstGeom prst="rect">
            <a:avLst/>
          </a:prstGeom>
        </p:spPr>
        <p:txBody>
          <a:bodyPr vert="horz" lIns="92195" tIns="46097" rIns="92195" bIns="4609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372"/>
            <a:ext cx="2950375" cy="498966"/>
          </a:xfrm>
          <a:prstGeom prst="rect">
            <a:avLst/>
          </a:prstGeom>
        </p:spPr>
        <p:txBody>
          <a:bodyPr vert="horz" lIns="92195" tIns="46097" rIns="92195" bIns="4609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195" tIns="46097" rIns="92195" bIns="46097" rtlCol="0" anchor="b"/>
          <a:lstStyle>
            <a:lvl1pPr algn="r">
              <a:defRPr sz="1200"/>
            </a:lvl1pPr>
          </a:lstStyle>
          <a:p>
            <a:fld id="{FA55459F-92B2-41F5-AD0F-7F3A1874343C}" type="slidenum">
              <a:rPr kumimoji="1" lang="ja-JP" altLang="en-US" smtClean="0"/>
              <a:pPr/>
              <a:t>‹#›</a:t>
            </a:fld>
            <a:endParaRPr kumimoji="1" lang="ja-JP" altLang="en-US"/>
          </a:p>
        </p:txBody>
      </p:sp>
    </p:spTree>
    <p:extLst>
      <p:ext uri="{BB962C8B-B14F-4D97-AF65-F5344CB8AC3E}">
        <p14:creationId xmlns:p14="http://schemas.microsoft.com/office/powerpoint/2010/main" val="155063337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0100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77995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71435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26532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44614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09426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01249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0324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86987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44352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039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表紙_UI/UX奥本さん作">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03386" y="3262530"/>
            <a:ext cx="4700954" cy="381000"/>
          </a:xfrm>
        </p:spPr>
        <p:txBody>
          <a:bodyPr tIns="0" anchor="t"/>
          <a:lstStyle>
            <a:lvl1pPr algn="l">
              <a:defRPr sz="2492">
                <a:solidFill>
                  <a:srgbClr val="364074"/>
                </a:solidFill>
              </a:defRPr>
            </a:lvl1pPr>
          </a:lstStyle>
          <a:p>
            <a:r>
              <a:rPr lang="ja-JP" altLang="en-US" dirty="0"/>
              <a:t>タイトル</a:t>
            </a:r>
            <a:endParaRPr lang="en-US" dirty="0"/>
          </a:p>
        </p:txBody>
      </p:sp>
      <p:sp>
        <p:nvSpPr>
          <p:cNvPr id="66" name="テキスト プレースホルダー 2">
            <a:extLst>
              <a:ext uri="{FF2B5EF4-FFF2-40B4-BE49-F238E27FC236}">
                <a16:creationId xmlns:a16="http://schemas.microsoft.com/office/drawing/2014/main" id="{29DB1157-E104-4245-BE08-FF1B2B08E1ED}"/>
              </a:ext>
            </a:extLst>
          </p:cNvPr>
          <p:cNvSpPr>
            <a:spLocks noGrp="1"/>
          </p:cNvSpPr>
          <p:nvPr>
            <p:ph type="body" sz="quarter" idx="11" hasCustomPrompt="1"/>
          </p:nvPr>
        </p:nvSpPr>
        <p:spPr>
          <a:xfrm>
            <a:off x="4079632" y="5490290"/>
            <a:ext cx="4360985" cy="457200"/>
          </a:xfrm>
        </p:spPr>
        <p:txBody>
          <a:bodyPr wrap="none"/>
          <a:lstStyle>
            <a:lvl1pPr marL="0" indent="0" algn="r">
              <a:defRPr sz="1247">
                <a:solidFill>
                  <a:schemeClr val="tx1"/>
                </a:solidFill>
                <a:latin typeface="Meiryo UI" panose="020B0604030504040204" pitchFamily="50" charset="-128"/>
                <a:ea typeface="Meiryo UI" panose="020B0604030504040204" pitchFamily="50" charset="-128"/>
              </a:defRPr>
            </a:lvl1pPr>
            <a:lvl2pPr marL="257166" indent="0">
              <a:buNone/>
              <a:defRPr/>
            </a:lvl2pPr>
          </a:lstStyle>
          <a:p>
            <a:pPr lvl="0"/>
            <a:r>
              <a:rPr kumimoji="1" lang="en-US" altLang="ja-JP" dirty="0" err="1"/>
              <a:t>Yyyy</a:t>
            </a:r>
            <a:r>
              <a:rPr kumimoji="1" lang="ja-JP" altLang="en-US" dirty="0"/>
              <a:t>年</a:t>
            </a:r>
            <a:r>
              <a:rPr kumimoji="1" lang="en-US" altLang="ja-JP" dirty="0"/>
              <a:t>mm</a:t>
            </a:r>
            <a:r>
              <a:rPr kumimoji="1" lang="ja-JP" altLang="en-US" dirty="0"/>
              <a:t>月</a:t>
            </a:r>
            <a:r>
              <a:rPr kumimoji="1" lang="en-US" altLang="ja-JP" dirty="0" err="1"/>
              <a:t>dd</a:t>
            </a:r>
            <a:r>
              <a:rPr kumimoji="1" lang="ja-JP" altLang="en-US" dirty="0"/>
              <a:t>日</a:t>
            </a:r>
          </a:p>
        </p:txBody>
      </p:sp>
    </p:spTree>
    <p:extLst>
      <p:ext uri="{BB962C8B-B14F-4D97-AF65-F5344CB8AC3E}">
        <p14:creationId xmlns:p14="http://schemas.microsoft.com/office/powerpoint/2010/main" val="18144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アジェンダ">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475ED2-0AD0-43B4-99AD-8743201FA22E}"/>
              </a:ext>
            </a:extLst>
          </p:cNvPr>
          <p:cNvSpPr/>
          <p:nvPr/>
        </p:nvSpPr>
        <p:spPr bwMode="auto">
          <a:xfrm>
            <a:off x="0" y="3"/>
            <a:ext cx="2057400" cy="6899569"/>
          </a:xfrm>
          <a:prstGeom prst="rect">
            <a:avLst/>
          </a:prstGeom>
          <a:solidFill>
            <a:schemeClr val="bg2"/>
          </a:solidFill>
          <a:ln w="38100" cap="flat" cmpd="sng" algn="ctr">
            <a:noFill/>
            <a:prstDash val="solid"/>
            <a:round/>
            <a:headEnd type="none" w="med" len="med"/>
            <a:tailEnd type="none" w="med" len="med"/>
          </a:ln>
          <a:effectLst/>
        </p:spPr>
        <p:txBody>
          <a:bodyPr vert="horz" wrap="square" lIns="51435" tIns="40500" rIns="51435" bIns="25718" numCol="1" rtlCol="0" anchor="ctr" anchorCtr="0" compatLnSpc="1">
            <a:prstTxWarp prst="textNoShape">
              <a:avLst/>
            </a:prstTxWarp>
          </a:bodyPr>
          <a:lstStyle/>
          <a:p>
            <a:pPr marL="0" marR="0" indent="0" algn="l" defTabSz="514363" rtl="0" eaLnBrk="1" fontAlgn="base" latinLnBrk="0" hangingPunct="1">
              <a:lnSpc>
                <a:spcPct val="100000"/>
              </a:lnSpc>
              <a:spcBef>
                <a:spcPct val="0"/>
              </a:spcBef>
              <a:spcAft>
                <a:spcPct val="0"/>
              </a:spcAft>
              <a:buClrTx/>
              <a:buSzTx/>
              <a:buFontTx/>
              <a:buNone/>
              <a:tabLst/>
            </a:pPr>
            <a:endParaRPr kumimoji="1" lang="ja-JP" altLang="en-US" sz="900" dirty="0">
              <a:solidFill>
                <a:schemeClr val="bg1"/>
              </a:solidFill>
              <a:latin typeface="Meiryo UI" panose="020B0604030504040204" pitchFamily="50" charset="-128"/>
              <a:ea typeface="Meiryo UI" panose="020B0604030504040204" pitchFamily="50" charset="-128"/>
            </a:endParaRPr>
          </a:p>
        </p:txBody>
      </p:sp>
      <p:sp>
        <p:nvSpPr>
          <p:cNvPr id="5" name="コンテンツ プレースホルダ 2">
            <a:extLst>
              <a:ext uri="{FF2B5EF4-FFF2-40B4-BE49-F238E27FC236}">
                <a16:creationId xmlns:a16="http://schemas.microsoft.com/office/drawing/2014/main" id="{D80FAC4D-454A-420F-82B2-4C549360ECBB}"/>
              </a:ext>
            </a:extLst>
          </p:cNvPr>
          <p:cNvSpPr>
            <a:spLocks noGrp="1"/>
          </p:cNvSpPr>
          <p:nvPr>
            <p:ph idx="1" hasCustomPrompt="1"/>
          </p:nvPr>
        </p:nvSpPr>
        <p:spPr>
          <a:xfrm>
            <a:off x="2275610" y="1232441"/>
            <a:ext cx="6165006" cy="4937540"/>
          </a:xfrm>
        </p:spPr>
        <p:txBody>
          <a:bodyPr numCol="1" anchor="t"/>
          <a:lstStyle>
            <a:lvl1pPr marL="514350" indent="-514350">
              <a:spcAft>
                <a:spcPts val="1200"/>
              </a:spcAft>
              <a:buFont typeface="+mj-lt"/>
              <a:buAutoNum type="arabicPeriod"/>
              <a:defRPr sz="2800">
                <a:solidFill>
                  <a:srgbClr val="364074"/>
                </a:solidFill>
                <a:latin typeface="Meiryo UI" panose="020B0604030504040204" pitchFamily="50" charset="-128"/>
                <a:ea typeface="Meiryo UI" panose="020B0604030504040204" pitchFamily="50" charset="-128"/>
              </a:defRPr>
            </a:lvl1pPr>
            <a:lvl2pPr>
              <a:defRPr sz="1247">
                <a:solidFill>
                  <a:srgbClr val="364074"/>
                </a:solidFill>
                <a:latin typeface="Meiryo UI" panose="020B0604030504040204" pitchFamily="50" charset="-128"/>
                <a:ea typeface="Meiryo UI" panose="020B0604030504040204" pitchFamily="50" charset="-128"/>
              </a:defRPr>
            </a:lvl2pPr>
            <a:lvl3pPr>
              <a:defRPr sz="675">
                <a:solidFill>
                  <a:schemeClr val="tx1"/>
                </a:solidFill>
                <a:latin typeface="+mj-ea"/>
                <a:ea typeface="+mj-ea"/>
              </a:defRPr>
            </a:lvl3pPr>
            <a:lvl4pPr>
              <a:defRPr sz="450">
                <a:solidFill>
                  <a:schemeClr val="tx1"/>
                </a:solidFill>
                <a:latin typeface="+mj-ea"/>
                <a:ea typeface="+mj-ea"/>
              </a:defRPr>
            </a:lvl4pPr>
            <a:lvl5pPr>
              <a:defRPr sz="450">
                <a:solidFill>
                  <a:schemeClr val="tx1"/>
                </a:solidFill>
                <a:latin typeface="+mj-ea"/>
                <a:ea typeface="+mj-ea"/>
              </a:defRPr>
            </a:lvl5pPr>
          </a:lstStyle>
          <a:p>
            <a:pPr lvl="0"/>
            <a:r>
              <a:rPr lang="ja-JP" altLang="en-US" dirty="0"/>
              <a:t>表紙タイトルと合わせる</a:t>
            </a:r>
          </a:p>
          <a:p>
            <a:pPr lvl="1"/>
            <a:r>
              <a:rPr lang="ja-JP" altLang="en-US" dirty="0"/>
              <a:t>第 </a:t>
            </a:r>
            <a:r>
              <a:rPr lang="en-US" altLang="ja-JP" dirty="0"/>
              <a:t>2 </a:t>
            </a:r>
            <a:r>
              <a:rPr lang="ja-JP" altLang="en-US" dirty="0"/>
              <a:t>レベル</a:t>
            </a: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3380" y="37306"/>
            <a:ext cx="535918" cy="559609"/>
          </a:xfrm>
          <a:prstGeom prst="rect">
            <a:avLst/>
          </a:prstGeom>
        </p:spPr>
      </p:pic>
      <p:sp>
        <p:nvSpPr>
          <p:cNvPr id="8" name="正方形/長方形 7">
            <a:extLst>
              <a:ext uri="{FF2B5EF4-FFF2-40B4-BE49-F238E27FC236}">
                <a16:creationId xmlns:a16="http://schemas.microsoft.com/office/drawing/2014/main" id="{FCBE0090-97B2-4044-9E2E-265704A788AA}"/>
              </a:ext>
            </a:extLst>
          </p:cNvPr>
          <p:cNvSpPr/>
          <p:nvPr userDrawn="1"/>
        </p:nvSpPr>
        <p:spPr bwMode="auto">
          <a:xfrm>
            <a:off x="0" y="6634460"/>
            <a:ext cx="9144000" cy="265113"/>
          </a:xfrm>
          <a:prstGeom prst="rect">
            <a:avLst/>
          </a:prstGeom>
          <a:noFill/>
          <a:ln w="9525" cap="flat" cmpd="sng" algn="ctr">
            <a:noFill/>
            <a:prstDash val="solid"/>
            <a:round/>
            <a:headEnd type="none" w="med" len="med"/>
            <a:tailEnd type="none" w="med" len="med"/>
          </a:ln>
          <a:effectLst/>
        </p:spPr>
        <p:txBody>
          <a:bodyPr anchor="ctr"/>
          <a:lstStyle/>
          <a:p>
            <a:pPr algn="ctr" eaLnBrk="1" hangingPunct="1">
              <a:defRPr/>
            </a:pPr>
            <a:r>
              <a:rPr lang="en-US" altLang="ja-JP"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 </a:t>
            </a:r>
            <a:r>
              <a:rPr lang="ja-JP" altLang="en-US"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済生会横浜市東部病院</a:t>
            </a:r>
          </a:p>
        </p:txBody>
      </p:sp>
    </p:spTree>
    <p:extLst>
      <p:ext uri="{BB962C8B-B14F-4D97-AF65-F5344CB8AC3E}">
        <p14:creationId xmlns:p14="http://schemas.microsoft.com/office/powerpoint/2010/main" val="181737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_説明スライド_フリー（タイトルのみ）">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539E1CF-94BC-40B0-9D95-945345A0902A}"/>
              </a:ext>
            </a:extLst>
          </p:cNvPr>
          <p:cNvCxnSpPr/>
          <p:nvPr userDrawn="1"/>
        </p:nvCxnSpPr>
        <p:spPr bwMode="auto">
          <a:xfrm>
            <a:off x="0" y="550866"/>
            <a:ext cx="8172000"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7481CEDE-0FD6-4312-A6A7-C427EE898B1A}"/>
              </a:ext>
            </a:extLst>
          </p:cNvPr>
          <p:cNvCxnSpPr>
            <a:cxnSpLocks/>
          </p:cNvCxnSpPr>
          <p:nvPr userDrawn="1"/>
        </p:nvCxnSpPr>
        <p:spPr bwMode="auto">
          <a:xfrm>
            <a:off x="-23738" y="6627031"/>
            <a:ext cx="9167739"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3380" y="37306"/>
            <a:ext cx="535918" cy="559609"/>
          </a:xfrm>
          <a:prstGeom prst="rect">
            <a:avLst/>
          </a:prstGeom>
        </p:spPr>
      </p:pic>
      <p:sp>
        <p:nvSpPr>
          <p:cNvPr id="7" name="正方形/長方形 6">
            <a:extLst>
              <a:ext uri="{FF2B5EF4-FFF2-40B4-BE49-F238E27FC236}">
                <a16:creationId xmlns:a16="http://schemas.microsoft.com/office/drawing/2014/main" id="{FCBE0090-97B2-4044-9E2E-265704A788AA}"/>
              </a:ext>
            </a:extLst>
          </p:cNvPr>
          <p:cNvSpPr/>
          <p:nvPr userDrawn="1"/>
        </p:nvSpPr>
        <p:spPr bwMode="auto">
          <a:xfrm>
            <a:off x="0" y="6634460"/>
            <a:ext cx="9144000" cy="265113"/>
          </a:xfrm>
          <a:prstGeom prst="rect">
            <a:avLst/>
          </a:prstGeom>
          <a:noFill/>
          <a:ln w="9525" cap="flat" cmpd="sng" algn="ctr">
            <a:noFill/>
            <a:prstDash val="solid"/>
            <a:round/>
            <a:headEnd type="none" w="med" len="med"/>
            <a:tailEnd type="none" w="med" len="med"/>
          </a:ln>
          <a:effectLst/>
        </p:spPr>
        <p:txBody>
          <a:bodyPr anchor="ctr"/>
          <a:lstStyle/>
          <a:p>
            <a:pPr algn="ctr" eaLnBrk="1" hangingPunct="1">
              <a:defRPr/>
            </a:pPr>
            <a:r>
              <a:rPr lang="en-US" altLang="ja-JP"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 </a:t>
            </a:r>
            <a:r>
              <a:rPr lang="ja-JP" altLang="en-US"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済生会横浜市東部病院</a:t>
            </a:r>
          </a:p>
        </p:txBody>
      </p:sp>
      <p:sp>
        <p:nvSpPr>
          <p:cNvPr id="2" name="タイトル 1"/>
          <p:cNvSpPr>
            <a:spLocks noGrp="1"/>
          </p:cNvSpPr>
          <p:nvPr>
            <p:ph type="title"/>
          </p:nvPr>
        </p:nvSpPr>
        <p:spPr>
          <a:xfrm>
            <a:off x="128638" y="97381"/>
            <a:ext cx="7351835" cy="351655"/>
          </a:xfrm>
        </p:spPr>
        <p:txBody>
          <a:bodyPr/>
          <a:lstStyle>
            <a:lvl1pPr>
              <a:defRPr sz="2400"/>
            </a:lvl1pPr>
          </a:lstStyle>
          <a:p>
            <a:r>
              <a:rPr kumimoji="1" lang="ja-JP" altLang="en-US" dirty="0"/>
              <a:t>マスター タイトルの書式設定</a:t>
            </a:r>
          </a:p>
        </p:txBody>
      </p:sp>
      <p:sp>
        <p:nvSpPr>
          <p:cNvPr id="11" name="Rectangle 14"/>
          <p:cNvSpPr>
            <a:spLocks noGrp="1" noChangeArrowheads="1"/>
          </p:cNvSpPr>
          <p:nvPr>
            <p:ph type="sldNum" sz="quarter" idx="10"/>
          </p:nvPr>
        </p:nvSpPr>
        <p:spPr>
          <a:xfrm>
            <a:off x="7239000" y="6634460"/>
            <a:ext cx="1905000" cy="225666"/>
          </a:xfrm>
          <a:ln/>
        </p:spPr>
        <p:txBody>
          <a:bodyPr/>
          <a:lstStyle>
            <a:lvl1pPr>
              <a:defRPr sz="1200">
                <a:solidFill>
                  <a:schemeClr val="tx2"/>
                </a:solidFill>
                <a:latin typeface="+mj-ea"/>
                <a:ea typeface="+mj-ea"/>
              </a:defRPr>
            </a:lvl1pPr>
          </a:lstStyle>
          <a:p>
            <a:pPr>
              <a:defRPr/>
            </a:pPr>
            <a:fld id="{81D4224B-1314-480F-A747-349BC9CBEBF3}" type="slidenum">
              <a:rPr lang="en-US" altLang="ja-JP" smtClean="0"/>
              <a:pPr>
                <a:defRPr/>
              </a:pPr>
              <a:t>‹#›</a:t>
            </a:fld>
            <a:endParaRPr lang="ja-JP" altLang="en-US" dirty="0"/>
          </a:p>
        </p:txBody>
      </p:sp>
    </p:spTree>
    <p:extLst>
      <p:ext uri="{BB962C8B-B14F-4D97-AF65-F5344CB8AC3E}">
        <p14:creationId xmlns:p14="http://schemas.microsoft.com/office/powerpoint/2010/main" val="21674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2_セクションタイトル">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B475ED2-0AD0-43B4-99AD-8743201FA22E}"/>
              </a:ext>
            </a:extLst>
          </p:cNvPr>
          <p:cNvSpPr/>
          <p:nvPr userDrawn="1"/>
        </p:nvSpPr>
        <p:spPr bwMode="auto">
          <a:xfrm>
            <a:off x="288758" y="550866"/>
            <a:ext cx="1744904" cy="6076165"/>
          </a:xfrm>
          <a:prstGeom prst="rect">
            <a:avLst/>
          </a:prstGeom>
          <a:solidFill>
            <a:schemeClr val="bg2"/>
          </a:solidFill>
          <a:ln w="38100" cap="flat" cmpd="sng" algn="ctr">
            <a:noFill/>
            <a:prstDash val="solid"/>
            <a:round/>
            <a:headEnd type="none" w="med" len="med"/>
            <a:tailEnd type="none" w="med" len="med"/>
          </a:ln>
          <a:effectLst/>
        </p:spPr>
        <p:txBody>
          <a:bodyPr vert="horz" wrap="square" lIns="51435" tIns="40500" rIns="51435" bIns="25718" numCol="1" rtlCol="0" anchor="ctr" anchorCtr="0" compatLnSpc="1">
            <a:prstTxWarp prst="textNoShape">
              <a:avLst/>
            </a:prstTxWarp>
          </a:bodyPr>
          <a:lstStyle/>
          <a:p>
            <a:pPr marL="0" marR="0" indent="0" algn="l" defTabSz="514363" rtl="0" eaLnBrk="1" fontAlgn="base" latinLnBrk="0" hangingPunct="1">
              <a:lnSpc>
                <a:spcPct val="100000"/>
              </a:lnSpc>
              <a:spcBef>
                <a:spcPct val="0"/>
              </a:spcBef>
              <a:spcAft>
                <a:spcPct val="0"/>
              </a:spcAft>
              <a:buClrTx/>
              <a:buSzTx/>
              <a:buFontTx/>
              <a:buNone/>
              <a:tabLst/>
            </a:pPr>
            <a:endParaRPr kumimoji="1" lang="ja-JP" altLang="en-US" sz="900" dirty="0">
              <a:solidFill>
                <a:schemeClr val="bg1"/>
              </a:solidFill>
              <a:latin typeface="Meiryo UI" panose="020B0604030504040204" pitchFamily="50" charset="-128"/>
              <a:ea typeface="Meiryo UI" panose="020B0604030504040204" pitchFamily="50" charset="-128"/>
            </a:endParaRPr>
          </a:p>
        </p:txBody>
      </p:sp>
      <p:sp>
        <p:nvSpPr>
          <p:cNvPr id="9" name="Rectangle 2">
            <a:extLst>
              <a:ext uri="{FF2B5EF4-FFF2-40B4-BE49-F238E27FC236}">
                <a16:creationId xmlns:a16="http://schemas.microsoft.com/office/drawing/2014/main" id="{5ED29F67-7A48-4412-ACAC-61E35FF4873C}"/>
              </a:ext>
            </a:extLst>
          </p:cNvPr>
          <p:cNvSpPr>
            <a:spLocks noGrp="1" noChangeArrowheads="1"/>
          </p:cNvSpPr>
          <p:nvPr>
            <p:ph type="title" hasCustomPrompt="1"/>
          </p:nvPr>
        </p:nvSpPr>
        <p:spPr bwMode="auto">
          <a:xfrm>
            <a:off x="2155225" y="2824298"/>
            <a:ext cx="6726226" cy="52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anchor="t" anchorCtr="0" compatLnSpc="1">
            <a:prstTxWarp prst="textNoShape">
              <a:avLst/>
            </a:prstTxWarp>
          </a:bodyPr>
          <a:lstStyle>
            <a:lvl1pPr>
              <a:defRPr lang="ja-JP" altLang="en-US" sz="3200" dirty="0">
                <a:solidFill>
                  <a:srgbClr val="364074"/>
                </a:solidFill>
              </a:defRPr>
            </a:lvl1pPr>
          </a:lstStyle>
          <a:p>
            <a:pPr lvl="0"/>
            <a:r>
              <a:rPr lang="ja-JP" altLang="en-US" dirty="0"/>
              <a:t>タイトル</a:t>
            </a:r>
          </a:p>
        </p:txBody>
      </p:sp>
      <p:cxnSp>
        <p:nvCxnSpPr>
          <p:cNvPr id="3" name="直線コネクタ 2">
            <a:extLst>
              <a:ext uri="{FF2B5EF4-FFF2-40B4-BE49-F238E27FC236}">
                <a16:creationId xmlns:a16="http://schemas.microsoft.com/office/drawing/2014/main" id="{5539E1CF-94BC-40B0-9D95-945345A0902A}"/>
              </a:ext>
            </a:extLst>
          </p:cNvPr>
          <p:cNvCxnSpPr/>
          <p:nvPr userDrawn="1"/>
        </p:nvCxnSpPr>
        <p:spPr bwMode="auto">
          <a:xfrm>
            <a:off x="0" y="550866"/>
            <a:ext cx="8172000"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7481CEDE-0FD6-4312-A6A7-C427EE898B1A}"/>
              </a:ext>
            </a:extLst>
          </p:cNvPr>
          <p:cNvCxnSpPr>
            <a:cxnSpLocks/>
          </p:cNvCxnSpPr>
          <p:nvPr userDrawn="1"/>
        </p:nvCxnSpPr>
        <p:spPr bwMode="auto">
          <a:xfrm>
            <a:off x="-23738" y="6627031"/>
            <a:ext cx="9167739"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3380" y="37306"/>
            <a:ext cx="535918" cy="559609"/>
          </a:xfrm>
          <a:prstGeom prst="rect">
            <a:avLst/>
          </a:prstGeom>
        </p:spPr>
      </p:pic>
      <p:sp>
        <p:nvSpPr>
          <p:cNvPr id="11" name="正方形/長方形 10">
            <a:extLst>
              <a:ext uri="{FF2B5EF4-FFF2-40B4-BE49-F238E27FC236}">
                <a16:creationId xmlns:a16="http://schemas.microsoft.com/office/drawing/2014/main" id="{FCBE0090-97B2-4044-9E2E-265704A788AA}"/>
              </a:ext>
            </a:extLst>
          </p:cNvPr>
          <p:cNvSpPr/>
          <p:nvPr userDrawn="1"/>
        </p:nvSpPr>
        <p:spPr bwMode="auto">
          <a:xfrm>
            <a:off x="0" y="6634460"/>
            <a:ext cx="9144000" cy="265113"/>
          </a:xfrm>
          <a:prstGeom prst="rect">
            <a:avLst/>
          </a:prstGeom>
          <a:noFill/>
          <a:ln w="9525" cap="flat" cmpd="sng" algn="ctr">
            <a:noFill/>
            <a:prstDash val="solid"/>
            <a:round/>
            <a:headEnd type="none" w="med" len="med"/>
            <a:tailEnd type="none" w="med" len="med"/>
          </a:ln>
          <a:effectLst/>
        </p:spPr>
        <p:txBody>
          <a:bodyPr anchor="ctr"/>
          <a:lstStyle/>
          <a:p>
            <a:pPr algn="ctr" eaLnBrk="1" hangingPunct="1">
              <a:defRPr/>
            </a:pPr>
            <a:r>
              <a:rPr lang="en-US" altLang="ja-JP"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 </a:t>
            </a:r>
            <a:r>
              <a:rPr lang="ja-JP" altLang="en-US"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済生会横浜市東部病院</a:t>
            </a:r>
          </a:p>
        </p:txBody>
      </p:sp>
      <p:sp>
        <p:nvSpPr>
          <p:cNvPr id="12" name="Rectangle 14"/>
          <p:cNvSpPr>
            <a:spLocks noGrp="1" noChangeArrowheads="1"/>
          </p:cNvSpPr>
          <p:nvPr>
            <p:ph type="sldNum" sz="quarter" idx="10"/>
          </p:nvPr>
        </p:nvSpPr>
        <p:spPr>
          <a:xfrm>
            <a:off x="7239000" y="6627031"/>
            <a:ext cx="1905000" cy="233095"/>
          </a:xfrm>
          <a:ln/>
        </p:spPr>
        <p:txBody>
          <a:bodyPr/>
          <a:lstStyle>
            <a:lvl1pPr>
              <a:defRPr sz="1200">
                <a:solidFill>
                  <a:schemeClr val="tx2"/>
                </a:solidFill>
                <a:latin typeface="+mj-ea"/>
                <a:ea typeface="+mj-ea"/>
              </a:defRPr>
            </a:lvl1pPr>
          </a:lstStyle>
          <a:p>
            <a:pPr>
              <a:defRPr/>
            </a:pPr>
            <a:fld id="{81D4224B-1314-480F-A747-349BC9CBEBF3}" type="slidenum">
              <a:rPr lang="en-US" altLang="ja-JP" smtClean="0"/>
              <a:pPr>
                <a:defRPr/>
              </a:pPr>
              <a:t>‹#›</a:t>
            </a:fld>
            <a:endParaRPr lang="ja-JP" altLang="en-US" dirty="0"/>
          </a:p>
        </p:txBody>
      </p:sp>
    </p:spTree>
    <p:extLst>
      <p:ext uri="{BB962C8B-B14F-4D97-AF65-F5344CB8AC3E}">
        <p14:creationId xmlns:p14="http://schemas.microsoft.com/office/powerpoint/2010/main" val="121520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説明スライド_フリー（タイトルのみ）">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539E1CF-94BC-40B0-9D95-945345A0902A}"/>
              </a:ext>
            </a:extLst>
          </p:cNvPr>
          <p:cNvCxnSpPr/>
          <p:nvPr userDrawn="1"/>
        </p:nvCxnSpPr>
        <p:spPr bwMode="auto">
          <a:xfrm>
            <a:off x="0" y="550866"/>
            <a:ext cx="8172000"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7481CEDE-0FD6-4312-A6A7-C427EE898B1A}"/>
              </a:ext>
            </a:extLst>
          </p:cNvPr>
          <p:cNvCxnSpPr>
            <a:cxnSpLocks/>
          </p:cNvCxnSpPr>
          <p:nvPr userDrawn="1"/>
        </p:nvCxnSpPr>
        <p:spPr bwMode="auto">
          <a:xfrm>
            <a:off x="-23738" y="6627031"/>
            <a:ext cx="9167739"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コンテンツ プレースホルダー 4"/>
          <p:cNvSpPr>
            <a:spLocks noGrp="1"/>
          </p:cNvSpPr>
          <p:nvPr>
            <p:ph sz="quarter" idx="11"/>
          </p:nvPr>
        </p:nvSpPr>
        <p:spPr>
          <a:xfrm>
            <a:off x="558753" y="978574"/>
            <a:ext cx="8017075" cy="5297939"/>
          </a:xfrm>
        </p:spPr>
        <p:txBody>
          <a:bodyPr/>
          <a:lstStyle>
            <a:lvl1pPr>
              <a:spcAft>
                <a:spcPts val="600"/>
              </a:spcAft>
              <a:defRPr sz="2400"/>
            </a:lvl1pPr>
            <a:lvl2pPr>
              <a:spcAft>
                <a:spcPts val="600"/>
              </a:spcAft>
              <a:defRPr sz="2400"/>
            </a:lvl2pPr>
            <a:lvl3pPr>
              <a:spcAft>
                <a:spcPts val="600"/>
              </a:spcAft>
              <a:defRPr sz="2400"/>
            </a:lvl3pPr>
            <a:lvl4pPr>
              <a:spcAft>
                <a:spcPts val="600"/>
              </a:spcAft>
              <a:defRPr sz="2400"/>
            </a:lvl4pPr>
            <a:lvl5pPr>
              <a:spcAft>
                <a:spcPts val="600"/>
              </a:spcAft>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3380" y="37306"/>
            <a:ext cx="535918" cy="559609"/>
          </a:xfrm>
          <a:prstGeom prst="rect">
            <a:avLst/>
          </a:prstGeom>
        </p:spPr>
      </p:pic>
      <p:sp>
        <p:nvSpPr>
          <p:cNvPr id="8" name="正方形/長方形 7">
            <a:extLst>
              <a:ext uri="{FF2B5EF4-FFF2-40B4-BE49-F238E27FC236}">
                <a16:creationId xmlns:a16="http://schemas.microsoft.com/office/drawing/2014/main" id="{FCBE0090-97B2-4044-9E2E-265704A788AA}"/>
              </a:ext>
            </a:extLst>
          </p:cNvPr>
          <p:cNvSpPr/>
          <p:nvPr userDrawn="1"/>
        </p:nvSpPr>
        <p:spPr bwMode="auto">
          <a:xfrm>
            <a:off x="0" y="6634460"/>
            <a:ext cx="9144000" cy="265113"/>
          </a:xfrm>
          <a:prstGeom prst="rect">
            <a:avLst/>
          </a:prstGeom>
          <a:noFill/>
          <a:ln w="9525" cap="flat" cmpd="sng" algn="ctr">
            <a:noFill/>
            <a:prstDash val="solid"/>
            <a:round/>
            <a:headEnd type="none" w="med" len="med"/>
            <a:tailEnd type="none" w="med" len="med"/>
          </a:ln>
          <a:effectLst/>
        </p:spPr>
        <p:txBody>
          <a:bodyPr anchor="ctr"/>
          <a:lstStyle/>
          <a:p>
            <a:pPr algn="ctr" eaLnBrk="1" hangingPunct="1">
              <a:defRPr/>
            </a:pPr>
            <a:r>
              <a:rPr lang="en-US" altLang="ja-JP"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 </a:t>
            </a:r>
            <a:r>
              <a:rPr lang="ja-JP" altLang="en-US"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済生会横浜市東部病院</a:t>
            </a:r>
          </a:p>
        </p:txBody>
      </p:sp>
      <p:sp>
        <p:nvSpPr>
          <p:cNvPr id="9" name="タイトル 1"/>
          <p:cNvSpPr>
            <a:spLocks noGrp="1"/>
          </p:cNvSpPr>
          <p:nvPr>
            <p:ph type="title"/>
          </p:nvPr>
        </p:nvSpPr>
        <p:spPr>
          <a:xfrm>
            <a:off x="128638" y="97381"/>
            <a:ext cx="7351835" cy="351655"/>
          </a:xfrm>
        </p:spPr>
        <p:txBody>
          <a:bodyPr/>
          <a:lstStyle>
            <a:lvl1pPr>
              <a:defRPr sz="2400"/>
            </a:lvl1pPr>
          </a:lstStyle>
          <a:p>
            <a:r>
              <a:rPr kumimoji="1" lang="ja-JP" altLang="en-US" dirty="0"/>
              <a:t>マスター タイトルの書式設定</a:t>
            </a:r>
          </a:p>
        </p:txBody>
      </p:sp>
      <p:sp>
        <p:nvSpPr>
          <p:cNvPr id="11" name="Rectangle 14"/>
          <p:cNvSpPr>
            <a:spLocks noGrp="1" noChangeArrowheads="1"/>
          </p:cNvSpPr>
          <p:nvPr>
            <p:ph type="sldNum" sz="quarter" idx="10"/>
          </p:nvPr>
        </p:nvSpPr>
        <p:spPr>
          <a:xfrm>
            <a:off x="7239000" y="6627031"/>
            <a:ext cx="1905000" cy="233095"/>
          </a:xfrm>
          <a:ln/>
        </p:spPr>
        <p:txBody>
          <a:bodyPr/>
          <a:lstStyle>
            <a:lvl1pPr>
              <a:defRPr sz="1200">
                <a:solidFill>
                  <a:schemeClr val="tx2"/>
                </a:solidFill>
                <a:latin typeface="+mj-ea"/>
                <a:ea typeface="+mj-ea"/>
              </a:defRPr>
            </a:lvl1pPr>
          </a:lstStyle>
          <a:p>
            <a:pPr>
              <a:defRPr/>
            </a:pPr>
            <a:fld id="{81D4224B-1314-480F-A747-349BC9CBEBF3}" type="slidenum">
              <a:rPr lang="en-US" altLang="ja-JP" smtClean="0"/>
              <a:pPr>
                <a:defRPr/>
              </a:pPr>
              <a:t>‹#›</a:t>
            </a:fld>
            <a:endParaRPr lang="ja-JP" altLang="en-US" dirty="0"/>
          </a:p>
        </p:txBody>
      </p:sp>
    </p:spTree>
    <p:extLst>
      <p:ext uri="{BB962C8B-B14F-4D97-AF65-F5344CB8AC3E}">
        <p14:creationId xmlns:p14="http://schemas.microsoft.com/office/powerpoint/2010/main" val="20064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3_説明スライド_フリー（タイトルのみ）">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5539E1CF-94BC-40B0-9D95-945345A0902A}"/>
              </a:ext>
            </a:extLst>
          </p:cNvPr>
          <p:cNvCxnSpPr/>
          <p:nvPr userDrawn="1"/>
        </p:nvCxnSpPr>
        <p:spPr bwMode="auto">
          <a:xfrm>
            <a:off x="0" y="550866"/>
            <a:ext cx="8172000"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7481CEDE-0FD6-4312-A6A7-C427EE898B1A}"/>
              </a:ext>
            </a:extLst>
          </p:cNvPr>
          <p:cNvCxnSpPr>
            <a:cxnSpLocks/>
          </p:cNvCxnSpPr>
          <p:nvPr userDrawn="1"/>
        </p:nvCxnSpPr>
        <p:spPr bwMode="auto">
          <a:xfrm>
            <a:off x="-23738" y="6627031"/>
            <a:ext cx="9167739" cy="0"/>
          </a:xfrm>
          <a:prstGeom prst="line">
            <a:avLst/>
          </a:prstGeom>
          <a:ln w="19050">
            <a:solidFill>
              <a:schemeClr val="bg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コンテンツ プレースホルダー 4"/>
          <p:cNvSpPr>
            <a:spLocks noGrp="1"/>
          </p:cNvSpPr>
          <p:nvPr>
            <p:ph sz="quarter" idx="11"/>
          </p:nvPr>
        </p:nvSpPr>
        <p:spPr>
          <a:xfrm>
            <a:off x="558753" y="978574"/>
            <a:ext cx="8017075" cy="5297939"/>
          </a:xfrm>
        </p:spPr>
        <p:txBody>
          <a:bodyPr/>
          <a:lstStyle>
            <a:lvl1pPr>
              <a:spcAft>
                <a:spcPts val="600"/>
              </a:spcAft>
              <a:defRPr sz="2400"/>
            </a:lvl1pPr>
            <a:lvl2pPr>
              <a:spcAft>
                <a:spcPts val="600"/>
              </a:spcAft>
              <a:defRPr sz="2400"/>
            </a:lvl2pPr>
            <a:lvl3pPr>
              <a:spcAft>
                <a:spcPts val="600"/>
              </a:spcAft>
              <a:defRPr sz="2400"/>
            </a:lvl3pPr>
            <a:lvl4pPr>
              <a:spcAft>
                <a:spcPts val="600"/>
              </a:spcAft>
              <a:defRPr sz="2400"/>
            </a:lvl4pPr>
            <a:lvl5pPr>
              <a:spcAft>
                <a:spcPts val="600"/>
              </a:spcAft>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33380" y="37306"/>
            <a:ext cx="535918" cy="559609"/>
          </a:xfrm>
          <a:prstGeom prst="rect">
            <a:avLst/>
          </a:prstGeom>
        </p:spPr>
      </p:pic>
      <p:sp>
        <p:nvSpPr>
          <p:cNvPr id="8" name="正方形/長方形 7">
            <a:extLst>
              <a:ext uri="{FF2B5EF4-FFF2-40B4-BE49-F238E27FC236}">
                <a16:creationId xmlns:a16="http://schemas.microsoft.com/office/drawing/2014/main" id="{FCBE0090-97B2-4044-9E2E-265704A788AA}"/>
              </a:ext>
            </a:extLst>
          </p:cNvPr>
          <p:cNvSpPr/>
          <p:nvPr userDrawn="1"/>
        </p:nvSpPr>
        <p:spPr bwMode="auto">
          <a:xfrm>
            <a:off x="0" y="6634460"/>
            <a:ext cx="9144000" cy="265113"/>
          </a:xfrm>
          <a:prstGeom prst="rect">
            <a:avLst/>
          </a:prstGeom>
          <a:noFill/>
          <a:ln w="9525" cap="flat" cmpd="sng" algn="ctr">
            <a:noFill/>
            <a:prstDash val="solid"/>
            <a:round/>
            <a:headEnd type="none" w="med" len="med"/>
            <a:tailEnd type="none" w="med" len="med"/>
          </a:ln>
          <a:effectLst/>
        </p:spPr>
        <p:txBody>
          <a:bodyPr anchor="ctr"/>
          <a:lstStyle/>
          <a:p>
            <a:pPr algn="ctr" eaLnBrk="1" hangingPunct="1">
              <a:defRPr/>
            </a:pPr>
            <a:r>
              <a:rPr lang="en-US" altLang="ja-JP"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2023 </a:t>
            </a:r>
            <a:r>
              <a:rPr lang="ja-JP" altLang="en-US" sz="83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済生会横浜市東部病院</a:t>
            </a:r>
          </a:p>
        </p:txBody>
      </p:sp>
    </p:spTree>
    <p:extLst>
      <p:ext uri="{BB962C8B-B14F-4D97-AF65-F5344CB8AC3E}">
        <p14:creationId xmlns:p14="http://schemas.microsoft.com/office/powerpoint/2010/main" val="76484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A43965-7EE7-4DDD-9046-86F66C86E0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510C279-A3AB-485E-A027-F337BD9CF7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ABC9719-4BA8-423D-B7C3-E6248CF9A6B0}"/>
              </a:ext>
            </a:extLst>
          </p:cNvPr>
          <p:cNvSpPr>
            <a:spLocks noGrp="1"/>
          </p:cNvSpPr>
          <p:nvPr>
            <p:ph type="dt" sz="half" idx="10"/>
          </p:nvPr>
        </p:nvSpPr>
        <p:spPr/>
        <p:txBody>
          <a:bodyPr/>
          <a:lstStyle/>
          <a:p>
            <a:fld id="{722EA51F-26D7-414E-A6D9-02CFB63D1053}" type="datetimeFigureOut">
              <a:rPr kumimoji="1" lang="ja-JP" altLang="en-US" smtClean="0"/>
              <a:t>2023/8/8</a:t>
            </a:fld>
            <a:endParaRPr kumimoji="1" lang="ja-JP" altLang="en-US" dirty="0"/>
          </a:p>
        </p:txBody>
      </p:sp>
      <p:sp>
        <p:nvSpPr>
          <p:cNvPr id="5" name="フッター プレースホルダー 4">
            <a:extLst>
              <a:ext uri="{FF2B5EF4-FFF2-40B4-BE49-F238E27FC236}">
                <a16:creationId xmlns:a16="http://schemas.microsoft.com/office/drawing/2014/main" id="{5ED30BCF-6B2E-4A9D-AE86-D1D78D9E4AD0}"/>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2D5209C-9C4F-4749-A693-BC03486A3F9F}"/>
              </a:ext>
            </a:extLst>
          </p:cNvPr>
          <p:cNvSpPr>
            <a:spLocks noGrp="1"/>
          </p:cNvSpPr>
          <p:nvPr>
            <p:ph type="sldNum" sz="quarter" idx="12"/>
          </p:nvPr>
        </p:nvSpPr>
        <p:spPr/>
        <p:txBody>
          <a:bodyPr/>
          <a:lstStyle/>
          <a:p>
            <a:fld id="{FDF61FE0-D61E-4AB8-AD94-BD384A8BC8D4}" type="slidenum">
              <a:rPr kumimoji="1" lang="ja-JP" altLang="en-US" smtClean="0"/>
              <a:t>‹#›</a:t>
            </a:fld>
            <a:endParaRPr kumimoji="1" lang="ja-JP" altLang="en-US" dirty="0"/>
          </a:p>
        </p:txBody>
      </p:sp>
    </p:spTree>
    <p:extLst>
      <p:ext uri="{BB962C8B-B14F-4D97-AF65-F5344CB8AC3E}">
        <p14:creationId xmlns:p14="http://schemas.microsoft.com/office/powerpoint/2010/main" val="171135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11016" y="418011"/>
            <a:ext cx="735183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0" numCol="1" anchor="b" anchorCtr="0" compatLnSpc="1">
            <a:prstTxWarp prst="textNoShape">
              <a:avLst/>
            </a:prstTxWarp>
          </a:bodyPr>
          <a:lstStyle/>
          <a:p>
            <a:pPr lvl="0"/>
            <a:r>
              <a:rPr lang="ja-JP" altLang="en-US" dirty="0"/>
              <a:t>マスタ タイトルの書式設定</a:t>
            </a:r>
          </a:p>
        </p:txBody>
      </p:sp>
      <p:sp>
        <p:nvSpPr>
          <p:cNvPr id="1028" name="Rectangle 3"/>
          <p:cNvSpPr>
            <a:spLocks noGrp="1" noChangeArrowheads="1"/>
          </p:cNvSpPr>
          <p:nvPr>
            <p:ph type="body" idx="1"/>
          </p:nvPr>
        </p:nvSpPr>
        <p:spPr bwMode="auto">
          <a:xfrm>
            <a:off x="703385" y="1828800"/>
            <a:ext cx="7737231"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p:txBody>
      </p:sp>
      <p:sp>
        <p:nvSpPr>
          <p:cNvPr id="2" name="スライド番号プレースホルダー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9F38A-619F-4FCB-8686-6D3BEDF2CD90}" type="slidenum">
              <a:rPr kumimoji="1" lang="ja-JP" altLang="en-US" smtClean="0"/>
              <a:t>‹#›</a:t>
            </a:fld>
            <a:endParaRPr kumimoji="1" lang="ja-JP" altLang="en-US"/>
          </a:p>
        </p:txBody>
      </p:sp>
    </p:spTree>
    <p:extLst>
      <p:ext uri="{BB962C8B-B14F-4D97-AF65-F5344CB8AC3E}">
        <p14:creationId xmlns:p14="http://schemas.microsoft.com/office/powerpoint/2010/main" val="1596650418"/>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4" r:id="rId3"/>
    <p:sldLayoutId id="2147483685" r:id="rId4"/>
    <p:sldLayoutId id="2147483684" r:id="rId5"/>
    <p:sldLayoutId id="2147483688" r:id="rId6"/>
    <p:sldLayoutId id="2147483689" r:id="rId7"/>
  </p:sldLayoutIdLst>
  <p:hf hdr="0" ftr="0" dt="0"/>
  <p:txStyles>
    <p:titleStyle>
      <a:lvl1pPr algn="l" rtl="0" eaLnBrk="1" fontAlgn="base" hangingPunct="1">
        <a:spcBef>
          <a:spcPct val="0"/>
        </a:spcBef>
        <a:spcAft>
          <a:spcPct val="0"/>
        </a:spcAft>
        <a:defRPr kumimoji="1" sz="166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135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2pPr>
      <a:lvl3pPr algn="l" rtl="0" eaLnBrk="1" fontAlgn="base" hangingPunct="1">
        <a:spcBef>
          <a:spcPct val="0"/>
        </a:spcBef>
        <a:spcAft>
          <a:spcPct val="0"/>
        </a:spcAft>
        <a:defRPr kumimoji="1" sz="135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3pPr>
      <a:lvl4pPr algn="l" rtl="0" eaLnBrk="1" fontAlgn="base" hangingPunct="1">
        <a:spcBef>
          <a:spcPct val="0"/>
        </a:spcBef>
        <a:spcAft>
          <a:spcPct val="0"/>
        </a:spcAft>
        <a:defRPr kumimoji="1" sz="135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4pPr>
      <a:lvl5pPr algn="l" rtl="0" eaLnBrk="1" fontAlgn="base" hangingPunct="1">
        <a:spcBef>
          <a:spcPct val="0"/>
        </a:spcBef>
        <a:spcAft>
          <a:spcPct val="0"/>
        </a:spcAft>
        <a:defRPr kumimoji="1" sz="135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5pPr>
      <a:lvl6pPr marL="257168" algn="l" rtl="0" eaLnBrk="1" fontAlgn="base" hangingPunct="1">
        <a:spcBef>
          <a:spcPct val="0"/>
        </a:spcBef>
        <a:spcAft>
          <a:spcPct val="0"/>
        </a:spcAft>
        <a:defRPr kumimoji="1" sz="1350">
          <a:solidFill>
            <a:schemeClr val="tx2"/>
          </a:solidFill>
          <a:latin typeface="Times New Roman" pitchFamily="18" charset="0"/>
          <a:ea typeface="HGP創英角ｺﾞｼｯｸUB" pitchFamily="50" charset="-128"/>
        </a:defRPr>
      </a:lvl6pPr>
      <a:lvl7pPr marL="514334" algn="l" rtl="0" eaLnBrk="1" fontAlgn="base" hangingPunct="1">
        <a:spcBef>
          <a:spcPct val="0"/>
        </a:spcBef>
        <a:spcAft>
          <a:spcPct val="0"/>
        </a:spcAft>
        <a:defRPr kumimoji="1" sz="1350">
          <a:solidFill>
            <a:schemeClr val="tx2"/>
          </a:solidFill>
          <a:latin typeface="Times New Roman" pitchFamily="18" charset="0"/>
          <a:ea typeface="HGP創英角ｺﾞｼｯｸUB" pitchFamily="50" charset="-128"/>
        </a:defRPr>
      </a:lvl7pPr>
      <a:lvl8pPr marL="771501" algn="l" rtl="0" eaLnBrk="1" fontAlgn="base" hangingPunct="1">
        <a:spcBef>
          <a:spcPct val="0"/>
        </a:spcBef>
        <a:spcAft>
          <a:spcPct val="0"/>
        </a:spcAft>
        <a:defRPr kumimoji="1" sz="1350">
          <a:solidFill>
            <a:schemeClr val="tx2"/>
          </a:solidFill>
          <a:latin typeface="Times New Roman" pitchFamily="18" charset="0"/>
          <a:ea typeface="HGP創英角ｺﾞｼｯｸUB" pitchFamily="50" charset="-128"/>
        </a:defRPr>
      </a:lvl8pPr>
      <a:lvl9pPr marL="1028669" algn="l" rtl="0" eaLnBrk="1" fontAlgn="base" hangingPunct="1">
        <a:spcBef>
          <a:spcPct val="0"/>
        </a:spcBef>
        <a:spcAft>
          <a:spcPct val="0"/>
        </a:spcAft>
        <a:defRPr kumimoji="1" sz="1350">
          <a:solidFill>
            <a:schemeClr val="tx2"/>
          </a:solidFill>
          <a:latin typeface="Times New Roman" pitchFamily="18" charset="0"/>
          <a:ea typeface="HGP創英角ｺﾞｼｯｸUB" pitchFamily="50" charset="-128"/>
        </a:defRPr>
      </a:lvl9pPr>
    </p:titleStyle>
    <p:bodyStyle>
      <a:lvl1pPr marL="0" indent="0" algn="l" rtl="0" eaLnBrk="1" fontAlgn="base" hangingPunct="1">
        <a:spcBef>
          <a:spcPct val="20000"/>
        </a:spcBef>
        <a:spcAft>
          <a:spcPct val="0"/>
        </a:spcAft>
        <a:defRPr kumimoji="1" sz="124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17897" indent="-160731" algn="l" rtl="0" eaLnBrk="1" fontAlgn="base" hangingPunct="1">
        <a:spcBef>
          <a:spcPct val="20000"/>
        </a:spcBef>
        <a:spcAft>
          <a:spcPct val="0"/>
        </a:spcAft>
        <a:buChar char="–"/>
        <a:defRPr kumimoji="1" sz="83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14334" indent="0" algn="l" rtl="0" eaLnBrk="1" fontAlgn="base" hangingPunct="1">
        <a:spcBef>
          <a:spcPct val="20000"/>
        </a:spcBef>
        <a:spcAft>
          <a:spcPct val="0"/>
        </a:spcAft>
        <a:buNone/>
        <a:defRPr kumimoji="1" sz="450" b="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00085" indent="-128585" algn="l" rtl="0" eaLnBrk="1" fontAlgn="base" hangingPunct="1">
        <a:spcBef>
          <a:spcPct val="20000"/>
        </a:spcBef>
        <a:spcAft>
          <a:spcPct val="0"/>
        </a:spcAft>
        <a:buChar char="–"/>
        <a:defRPr kumimoji="1" sz="449">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4pPr>
      <a:lvl5pPr marL="1157252" indent="-128585" algn="l" rtl="0" eaLnBrk="1" fontAlgn="base" hangingPunct="1">
        <a:spcBef>
          <a:spcPct val="20000"/>
        </a:spcBef>
        <a:spcAft>
          <a:spcPct val="0"/>
        </a:spcAft>
        <a:buChar char="»"/>
        <a:defRPr kumimoji="1" sz="449">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5pPr>
      <a:lvl6pPr marL="1414419" indent="-128585" algn="l" rtl="0" eaLnBrk="1" fontAlgn="base" hangingPunct="1">
        <a:spcBef>
          <a:spcPct val="20000"/>
        </a:spcBef>
        <a:spcAft>
          <a:spcPct val="0"/>
        </a:spcAft>
        <a:buChar char="»"/>
        <a:defRPr kumimoji="1" sz="449">
          <a:solidFill>
            <a:schemeClr val="tx1"/>
          </a:solidFill>
          <a:latin typeface="+mn-lt"/>
          <a:ea typeface="+mn-ea"/>
        </a:defRPr>
      </a:lvl6pPr>
      <a:lvl7pPr marL="1671587" indent="-128585" algn="l" rtl="0" eaLnBrk="1" fontAlgn="base" hangingPunct="1">
        <a:spcBef>
          <a:spcPct val="20000"/>
        </a:spcBef>
        <a:spcAft>
          <a:spcPct val="0"/>
        </a:spcAft>
        <a:buChar char="»"/>
        <a:defRPr kumimoji="1" sz="449">
          <a:solidFill>
            <a:schemeClr val="tx1"/>
          </a:solidFill>
          <a:latin typeface="+mn-lt"/>
          <a:ea typeface="+mn-ea"/>
        </a:defRPr>
      </a:lvl7pPr>
      <a:lvl8pPr marL="1928753" indent="-128585" algn="l" rtl="0" eaLnBrk="1" fontAlgn="base" hangingPunct="1">
        <a:spcBef>
          <a:spcPct val="20000"/>
        </a:spcBef>
        <a:spcAft>
          <a:spcPct val="0"/>
        </a:spcAft>
        <a:buChar char="»"/>
        <a:defRPr kumimoji="1" sz="449">
          <a:solidFill>
            <a:schemeClr val="tx1"/>
          </a:solidFill>
          <a:latin typeface="+mn-lt"/>
          <a:ea typeface="+mn-ea"/>
        </a:defRPr>
      </a:lvl8pPr>
      <a:lvl9pPr marL="2185920" indent="-128585" algn="l" rtl="0" eaLnBrk="1" fontAlgn="base" hangingPunct="1">
        <a:spcBef>
          <a:spcPct val="20000"/>
        </a:spcBef>
        <a:spcAft>
          <a:spcPct val="0"/>
        </a:spcAft>
        <a:buChar char="»"/>
        <a:defRPr kumimoji="1" sz="449">
          <a:solidFill>
            <a:schemeClr val="tx1"/>
          </a:solidFill>
          <a:latin typeface="+mn-lt"/>
          <a:ea typeface="+mn-ea"/>
        </a:defRPr>
      </a:lvl9pPr>
    </p:bodyStyle>
    <p:otherStyle>
      <a:defPPr>
        <a:defRPr lang="ja-JP"/>
      </a:defPPr>
      <a:lvl1pPr marL="0" algn="l" defTabSz="514334" rtl="0" eaLnBrk="1" latinLnBrk="0" hangingPunct="1">
        <a:defRPr kumimoji="1" sz="1013" kern="1200">
          <a:solidFill>
            <a:schemeClr val="tx1"/>
          </a:solidFill>
          <a:latin typeface="+mn-lt"/>
          <a:ea typeface="+mn-ea"/>
          <a:cs typeface="+mn-cs"/>
        </a:defRPr>
      </a:lvl1pPr>
      <a:lvl2pPr marL="257168" algn="l" defTabSz="514334" rtl="0" eaLnBrk="1" latinLnBrk="0" hangingPunct="1">
        <a:defRPr kumimoji="1" sz="1013" kern="1200">
          <a:solidFill>
            <a:schemeClr val="tx1"/>
          </a:solidFill>
          <a:latin typeface="+mn-lt"/>
          <a:ea typeface="+mn-ea"/>
          <a:cs typeface="+mn-cs"/>
        </a:defRPr>
      </a:lvl2pPr>
      <a:lvl3pPr marL="514334" algn="l" defTabSz="514334" rtl="0" eaLnBrk="1" latinLnBrk="0" hangingPunct="1">
        <a:defRPr kumimoji="1" sz="1013" kern="1200">
          <a:solidFill>
            <a:schemeClr val="tx1"/>
          </a:solidFill>
          <a:latin typeface="+mn-lt"/>
          <a:ea typeface="+mn-ea"/>
          <a:cs typeface="+mn-cs"/>
        </a:defRPr>
      </a:lvl3pPr>
      <a:lvl4pPr marL="771501" algn="l" defTabSz="514334" rtl="0" eaLnBrk="1" latinLnBrk="0" hangingPunct="1">
        <a:defRPr kumimoji="1" sz="1013" kern="1200">
          <a:solidFill>
            <a:schemeClr val="tx1"/>
          </a:solidFill>
          <a:latin typeface="+mn-lt"/>
          <a:ea typeface="+mn-ea"/>
          <a:cs typeface="+mn-cs"/>
        </a:defRPr>
      </a:lvl4pPr>
      <a:lvl5pPr marL="1028669" algn="l" defTabSz="514334" rtl="0" eaLnBrk="1" latinLnBrk="0" hangingPunct="1">
        <a:defRPr kumimoji="1" sz="1013" kern="1200">
          <a:solidFill>
            <a:schemeClr val="tx1"/>
          </a:solidFill>
          <a:latin typeface="+mn-lt"/>
          <a:ea typeface="+mn-ea"/>
          <a:cs typeface="+mn-cs"/>
        </a:defRPr>
      </a:lvl5pPr>
      <a:lvl6pPr marL="1285837" algn="l" defTabSz="514334" rtl="0" eaLnBrk="1" latinLnBrk="0" hangingPunct="1">
        <a:defRPr kumimoji="1" sz="1013" kern="1200">
          <a:solidFill>
            <a:schemeClr val="tx1"/>
          </a:solidFill>
          <a:latin typeface="+mn-lt"/>
          <a:ea typeface="+mn-ea"/>
          <a:cs typeface="+mn-cs"/>
        </a:defRPr>
      </a:lvl6pPr>
      <a:lvl7pPr marL="1543002" algn="l" defTabSz="514334" rtl="0" eaLnBrk="1" latinLnBrk="0" hangingPunct="1">
        <a:defRPr kumimoji="1" sz="1013" kern="1200">
          <a:solidFill>
            <a:schemeClr val="tx1"/>
          </a:solidFill>
          <a:latin typeface="+mn-lt"/>
          <a:ea typeface="+mn-ea"/>
          <a:cs typeface="+mn-cs"/>
        </a:defRPr>
      </a:lvl7pPr>
      <a:lvl8pPr marL="1800170" algn="l" defTabSz="514334" rtl="0" eaLnBrk="1" latinLnBrk="0" hangingPunct="1">
        <a:defRPr kumimoji="1" sz="1013" kern="1200">
          <a:solidFill>
            <a:schemeClr val="tx1"/>
          </a:solidFill>
          <a:latin typeface="+mn-lt"/>
          <a:ea typeface="+mn-ea"/>
          <a:cs typeface="+mn-cs"/>
        </a:defRPr>
      </a:lvl8pPr>
      <a:lvl9pPr marL="2057336" algn="l" defTabSz="514334" rtl="0" eaLnBrk="1" latinLnBrk="0" hangingPunct="1">
        <a:defRPr kumimoji="1"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340" userDrawn="1">
          <p15:clr>
            <a:srgbClr val="A4A3A4"/>
          </p15:clr>
        </p15:guide>
        <p15:guide id="3" pos="360" userDrawn="1">
          <p15:clr>
            <a:srgbClr val="5ACBF0"/>
          </p15:clr>
        </p15:guide>
        <p15:guide id="4" pos="4320" userDrawn="1">
          <p15:clr>
            <a:srgbClr val="5ACBF0"/>
          </p15:clr>
        </p15:guide>
        <p15:guide id="5" orient="horz" pos="384" userDrawn="1">
          <p15:clr>
            <a:srgbClr val="A4A3A4"/>
          </p15:clr>
        </p15:guide>
        <p15:guide id="6" orient="horz" pos="3984" userDrawn="1">
          <p15:clr>
            <a:srgbClr val="5ACBF0"/>
          </p15:clr>
        </p15:guide>
        <p15:guide id="7" pos="1584" userDrawn="1">
          <p15:clr>
            <a:srgbClr val="A4A3A4"/>
          </p15:clr>
        </p15:guide>
        <p15:guide id="8" pos="3096" userDrawn="1">
          <p15:clr>
            <a:srgbClr val="A4A3A4"/>
          </p15:clr>
        </p15:guide>
        <p15:guide id="9" orient="horz" pos="1152" userDrawn="1">
          <p15:clr>
            <a:srgbClr val="A4A3A4"/>
          </p15:clr>
        </p15:guide>
        <p15:guide id="10" orient="horz" pos="3168" userDrawn="1">
          <p15:clr>
            <a:srgbClr val="A4A3A4"/>
          </p15:clr>
        </p15:guide>
        <p15:guide id="11" pos="108" userDrawn="1">
          <p15:clr>
            <a:srgbClr val="F26B43"/>
          </p15:clr>
        </p15:guide>
        <p15:guide id="12" pos="4572" userDrawn="1">
          <p15:clr>
            <a:srgbClr val="F26B43"/>
          </p15:clr>
        </p15:guide>
        <p15:guide id="13" orient="horz" pos="62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ctrTitle"/>
          </p:nvPr>
        </p:nvSpPr>
        <p:spPr>
          <a:xfrm>
            <a:off x="1143000" y="3686568"/>
            <a:ext cx="6858000" cy="585658"/>
          </a:xfrm>
        </p:spPr>
        <p:txBody>
          <a:bodyPr anchor="t" anchorCtr="0"/>
          <a:lstStyle/>
          <a:p>
            <a:r>
              <a:rPr lang="ja-JP" altLang="en-US" sz="3600" dirty="0">
                <a:solidFill>
                  <a:srgbClr val="0070C0"/>
                </a:solidFill>
              </a:rPr>
              <a:t>かながわ地域看護師養成の取り組み</a:t>
            </a:r>
          </a:p>
        </p:txBody>
      </p:sp>
      <p:sp>
        <p:nvSpPr>
          <p:cNvPr id="11" name="サブタイトル 10"/>
          <p:cNvSpPr>
            <a:spLocks noGrp="1"/>
          </p:cNvSpPr>
          <p:nvPr>
            <p:ph type="subTitle" idx="1"/>
          </p:nvPr>
        </p:nvSpPr>
        <p:spPr>
          <a:xfrm>
            <a:off x="1143000" y="4491509"/>
            <a:ext cx="6858000" cy="437947"/>
          </a:xfrm>
        </p:spPr>
        <p:txBody>
          <a:bodyPr/>
          <a:lstStyle/>
          <a:p>
            <a:r>
              <a:rPr kumimoji="1" lang="ja-JP" altLang="en-US" dirty="0">
                <a:solidFill>
                  <a:schemeClr val="bg1">
                    <a:lumMod val="50000"/>
                  </a:schemeClr>
                </a:solidFill>
              </a:rPr>
              <a:t>－雇用契約の観点から見た必要な準備－</a:t>
            </a:r>
          </a:p>
        </p:txBody>
      </p:sp>
      <p:sp>
        <p:nvSpPr>
          <p:cNvPr id="2" name="テキスト ボックス 1"/>
          <p:cNvSpPr txBox="1"/>
          <p:nvPr/>
        </p:nvSpPr>
        <p:spPr bwMode="auto">
          <a:xfrm>
            <a:off x="6320342" y="5369114"/>
            <a:ext cx="2347546" cy="784830"/>
          </a:xfrm>
          <a:prstGeom prst="rect">
            <a:avLst/>
          </a:prstGeom>
          <a:noFill/>
          <a:ln w="19050">
            <a:noFill/>
          </a:ln>
        </p:spPr>
        <p:txBody>
          <a:bodyPr vert="horz" wrap="square" lIns="91440" tIns="45720" rIns="91440" bIns="0" numCol="1" rtlCol="0" anchor="t" anchorCtr="0" compatLnSpc="1">
            <a:prstTxWarp prst="textNoShape">
              <a:avLst/>
            </a:prstTxWarp>
            <a:spAutoFit/>
          </a:bodyPr>
          <a:lstStyle/>
          <a:p>
            <a:pPr algn="r"/>
            <a:r>
              <a:rPr kumimoji="1" lang="en-US" altLang="ja-JP" sz="1600" kern="0" dirty="0"/>
              <a:t>2023</a:t>
            </a:r>
            <a:r>
              <a:rPr kumimoji="1" lang="ja-JP" altLang="en-US" sz="1600" kern="0" dirty="0"/>
              <a:t>年</a:t>
            </a:r>
            <a:r>
              <a:rPr kumimoji="1" lang="en-US" altLang="ja-JP" sz="1600" kern="0" dirty="0"/>
              <a:t>8</a:t>
            </a:r>
            <a:r>
              <a:rPr kumimoji="1" lang="ja-JP" altLang="en-US" sz="1600" kern="0" dirty="0"/>
              <a:t>月</a:t>
            </a:r>
            <a:r>
              <a:rPr kumimoji="1" lang="en-US" altLang="ja-JP" sz="1600" kern="0" dirty="0"/>
              <a:t>9</a:t>
            </a:r>
            <a:r>
              <a:rPr kumimoji="1" lang="ja-JP" altLang="en-US" sz="1600" kern="0" dirty="0"/>
              <a:t>日</a:t>
            </a:r>
            <a:endParaRPr kumimoji="1" lang="en-US" altLang="ja-JP" sz="1600" kern="0" dirty="0"/>
          </a:p>
          <a:p>
            <a:pPr algn="r"/>
            <a:r>
              <a:rPr lang="ja-JP" altLang="en-US" sz="1600" kern="0" dirty="0"/>
              <a:t>済生会横浜市東部病院</a:t>
            </a:r>
            <a:endParaRPr lang="en-US" altLang="ja-JP" sz="1600" kern="0" dirty="0"/>
          </a:p>
          <a:p>
            <a:pPr algn="r"/>
            <a:r>
              <a:rPr lang="ja-JP" altLang="en-US" sz="1600" kern="0" dirty="0"/>
              <a:t>人事課　高杉知史</a:t>
            </a:r>
            <a:endParaRPr kumimoji="1" lang="ja-JP" altLang="en-US" sz="1600" kern="0" dirty="0"/>
          </a:p>
        </p:txBody>
      </p:sp>
      <p:pic>
        <p:nvPicPr>
          <p:cNvPr id="3" name="図 2"/>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21634" y="782869"/>
            <a:ext cx="3630911" cy="2701043"/>
          </a:xfrm>
          <a:prstGeom prst="ellipse">
            <a:avLst/>
          </a:prstGeom>
          <a:ln>
            <a:noFill/>
          </a:ln>
          <a:effectLst>
            <a:softEdge rad="112500"/>
          </a:effectLst>
        </p:spPr>
      </p:pic>
      <p:pic>
        <p:nvPicPr>
          <p:cNvPr id="4" name="図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9866" y="782869"/>
            <a:ext cx="3462182" cy="2701043"/>
          </a:xfrm>
          <a:prstGeom prst="ellipse">
            <a:avLst/>
          </a:prstGeom>
          <a:ln>
            <a:noFill/>
          </a:ln>
          <a:effectLst>
            <a:softEdge rad="112500"/>
          </a:effectLst>
        </p:spPr>
      </p:pic>
      <p:sp>
        <p:nvSpPr>
          <p:cNvPr id="6" name="テキスト ボックス 5"/>
          <p:cNvSpPr txBox="1"/>
          <p:nvPr/>
        </p:nvSpPr>
        <p:spPr bwMode="auto">
          <a:xfrm>
            <a:off x="5736565" y="6508963"/>
            <a:ext cx="38560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algn="l"/>
            <a:r>
              <a:rPr kumimoji="1" lang="ja-JP" altLang="en-US" sz="1100" kern="0" dirty="0"/>
              <a:t>神奈川県看護師等養成実習病院連絡協議会研修会</a:t>
            </a:r>
          </a:p>
        </p:txBody>
      </p:sp>
    </p:spTree>
    <p:extLst>
      <p:ext uri="{BB962C8B-B14F-4D97-AF65-F5344CB8AC3E}">
        <p14:creationId xmlns:p14="http://schemas.microsoft.com/office/powerpoint/2010/main" val="345138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10</a:t>
            </a:fld>
            <a:endParaRPr lang="ja-JP" altLang="en-US" dirty="0"/>
          </a:p>
        </p:txBody>
      </p:sp>
      <p:sp>
        <p:nvSpPr>
          <p:cNvPr id="4" name="正方形/長方形 3"/>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その他に定めるべき内容</a:t>
            </a:r>
          </a:p>
        </p:txBody>
      </p:sp>
      <p:sp>
        <p:nvSpPr>
          <p:cNvPr id="8" name="テキスト ボックス 7"/>
          <p:cNvSpPr txBox="1"/>
          <p:nvPr/>
        </p:nvSpPr>
        <p:spPr bwMode="auto">
          <a:xfrm>
            <a:off x="1047404" y="1963823"/>
            <a:ext cx="744820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algn="l">
              <a:spcAft>
                <a:spcPts val="1200"/>
              </a:spcAft>
            </a:pPr>
            <a:r>
              <a:rPr kumimoji="1" lang="ja-JP" altLang="en-US" sz="2000" kern="0" dirty="0"/>
              <a:t>出向契約等において、その他に以下の事項を定めておくことが考えられます。</a:t>
            </a:r>
            <a:endParaRPr kumimoji="1" lang="en-US" altLang="ja-JP" sz="2000" kern="0" dirty="0"/>
          </a:p>
          <a:p>
            <a:pPr marL="342900" indent="-342900" algn="l">
              <a:buFont typeface="Arial" panose="020B0604020202020204" pitchFamily="34" charset="0"/>
              <a:buChar char="•"/>
            </a:pPr>
            <a:r>
              <a:rPr kumimoji="1" lang="ja-JP" altLang="en-US" sz="2000" kern="0" dirty="0"/>
              <a:t>出向期間</a:t>
            </a:r>
            <a:endParaRPr kumimoji="1" lang="en-US" altLang="ja-JP" sz="2000" kern="0" dirty="0"/>
          </a:p>
          <a:p>
            <a:pPr marL="342900" indent="-342900" algn="l">
              <a:buFont typeface="Arial" panose="020B0604020202020204" pitchFamily="34" charset="0"/>
              <a:buChar char="•"/>
            </a:pPr>
            <a:r>
              <a:rPr kumimoji="1" lang="ja-JP" altLang="en-US" sz="2000" kern="0" dirty="0"/>
              <a:t>職務内容、勤務場所</a:t>
            </a:r>
            <a:endParaRPr kumimoji="1" lang="en-US" altLang="ja-JP" sz="2000" kern="0" dirty="0"/>
          </a:p>
          <a:p>
            <a:pPr marL="342900" indent="-342900" algn="l">
              <a:buFont typeface="Arial" panose="020B0604020202020204" pitchFamily="34" charset="0"/>
              <a:buChar char="•"/>
            </a:pPr>
            <a:r>
              <a:rPr kumimoji="1" lang="ja-JP" altLang="en-US" sz="2000" kern="0" dirty="0"/>
              <a:t>出向負担金</a:t>
            </a:r>
            <a:endParaRPr kumimoji="1" lang="en-US" altLang="ja-JP" sz="2000" kern="0" dirty="0"/>
          </a:p>
          <a:p>
            <a:pPr marL="342900" indent="-342900" algn="l">
              <a:buFont typeface="Arial" panose="020B0604020202020204" pitchFamily="34" charset="0"/>
              <a:buChar char="•"/>
            </a:pPr>
            <a:r>
              <a:rPr kumimoji="1" lang="ja-JP" altLang="en-US" sz="2000" kern="0" dirty="0"/>
              <a:t>通勤手当、時間外手当（三六協定）</a:t>
            </a:r>
            <a:endParaRPr kumimoji="1" lang="en-US" altLang="ja-JP" sz="2000" kern="0" dirty="0"/>
          </a:p>
          <a:p>
            <a:pPr marL="342900" indent="-342900" algn="l">
              <a:buFont typeface="Arial" panose="020B0604020202020204" pitchFamily="34" charset="0"/>
              <a:buChar char="•"/>
            </a:pPr>
            <a:r>
              <a:rPr kumimoji="1" lang="ja-JP" altLang="en-US" sz="2000" kern="0" dirty="0"/>
              <a:t>出張・研修費用</a:t>
            </a:r>
            <a:endParaRPr kumimoji="1" lang="en-US" altLang="ja-JP" sz="2000" kern="0" dirty="0"/>
          </a:p>
          <a:p>
            <a:pPr marL="342900" indent="-342900" algn="l">
              <a:buFont typeface="Arial" panose="020B0604020202020204" pitchFamily="34" charset="0"/>
              <a:buChar char="•"/>
            </a:pPr>
            <a:r>
              <a:rPr kumimoji="1" lang="ja-JP" altLang="en-US" sz="2000" kern="0" dirty="0"/>
              <a:t>社会保険・労働保険</a:t>
            </a:r>
            <a:endParaRPr kumimoji="1" lang="en-US" altLang="ja-JP" sz="2000" kern="0" dirty="0"/>
          </a:p>
          <a:p>
            <a:pPr marL="342900" indent="-342900" algn="l">
              <a:buFont typeface="Arial" panose="020B0604020202020204" pitchFamily="34" charset="0"/>
              <a:buChar char="•"/>
            </a:pPr>
            <a:r>
              <a:rPr kumimoji="1" lang="ja-JP" altLang="en-US" sz="2000" kern="0" dirty="0"/>
              <a:t>勤務実績の報告方法</a:t>
            </a:r>
            <a:endParaRPr kumimoji="1" lang="en-US" altLang="ja-JP" sz="2000" kern="0" dirty="0"/>
          </a:p>
          <a:p>
            <a:pPr marL="342900" indent="-342900" algn="l">
              <a:buFont typeface="Arial" panose="020B0604020202020204" pitchFamily="34" charset="0"/>
              <a:buChar char="•"/>
            </a:pPr>
            <a:r>
              <a:rPr kumimoji="1" lang="ja-JP" altLang="en-US" sz="2000" kern="0" dirty="0"/>
              <a:t>人事評価の扱い</a:t>
            </a:r>
            <a:endParaRPr kumimoji="1" lang="en-US" altLang="ja-JP" sz="2000" kern="0" dirty="0"/>
          </a:p>
          <a:p>
            <a:pPr marL="342900" indent="-342900" algn="l">
              <a:buFont typeface="Arial" panose="020B0604020202020204" pitchFamily="34" charset="0"/>
              <a:buChar char="•"/>
            </a:pPr>
            <a:r>
              <a:rPr kumimoji="1" lang="ja-JP" altLang="en-US" sz="2000" kern="0" dirty="0"/>
              <a:t>守秘義務</a:t>
            </a:r>
            <a:endParaRPr kumimoji="1" lang="en-US" altLang="ja-JP" sz="2000" kern="0" dirty="0"/>
          </a:p>
          <a:p>
            <a:pPr marL="342900" indent="-342900" algn="l">
              <a:buFont typeface="Arial" panose="020B0604020202020204" pitchFamily="34" charset="0"/>
              <a:buChar char="•"/>
            </a:pPr>
            <a:r>
              <a:rPr kumimoji="1" lang="ja-JP" altLang="en-US" sz="2000" kern="0" dirty="0"/>
              <a:t>途中解約のルール</a:t>
            </a:r>
          </a:p>
        </p:txBody>
      </p:sp>
      <p:sp>
        <p:nvSpPr>
          <p:cNvPr id="14" name="正方形/長方形 13"/>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６</a:t>
            </a:r>
          </a:p>
        </p:txBody>
      </p:sp>
    </p:spTree>
    <p:extLst>
      <p:ext uri="{BB962C8B-B14F-4D97-AF65-F5344CB8AC3E}">
        <p14:creationId xmlns:p14="http://schemas.microsoft.com/office/powerpoint/2010/main" val="206571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11</a:t>
            </a:fld>
            <a:endParaRPr lang="ja-JP" altLang="en-US" dirty="0"/>
          </a:p>
        </p:txBody>
      </p:sp>
      <p:sp>
        <p:nvSpPr>
          <p:cNvPr id="4" name="正方形/長方形 3"/>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出向者への労働条件の説明</a:t>
            </a:r>
          </a:p>
        </p:txBody>
      </p:sp>
      <p:sp>
        <p:nvSpPr>
          <p:cNvPr id="8" name="テキスト ボックス 7"/>
          <p:cNvSpPr txBox="1"/>
          <p:nvPr/>
        </p:nvSpPr>
        <p:spPr bwMode="auto">
          <a:xfrm>
            <a:off x="701234" y="1963823"/>
            <a:ext cx="794505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marL="342900" indent="-342900" algn="l">
              <a:buFont typeface="Arial" panose="020B0604020202020204" pitchFamily="34" charset="0"/>
              <a:buChar char="•"/>
            </a:pPr>
            <a:r>
              <a:rPr kumimoji="1" lang="ja-JP" altLang="en-US" sz="2000" kern="0" dirty="0"/>
              <a:t>出向元と出向先が合意した労働条件について出向職員に説明し、理解を得ることが重要である。</a:t>
            </a:r>
            <a:endParaRPr kumimoji="1" lang="en-US" altLang="ja-JP" sz="2000" kern="0" dirty="0"/>
          </a:p>
          <a:p>
            <a:pPr marL="342900" indent="-342900" algn="l">
              <a:buFont typeface="Arial" panose="020B0604020202020204" pitchFamily="34" charset="0"/>
              <a:buChar char="•"/>
            </a:pPr>
            <a:r>
              <a:rPr kumimoji="1" lang="ja-JP" altLang="en-US" sz="2000" kern="0" dirty="0"/>
              <a:t>十分な説明の機会を設けることや、書面により労働条件を交付することなどが考えられる。</a:t>
            </a:r>
          </a:p>
        </p:txBody>
      </p:sp>
      <p:sp>
        <p:nvSpPr>
          <p:cNvPr id="14" name="正方形/長方形 13"/>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７</a:t>
            </a:r>
          </a:p>
        </p:txBody>
      </p:sp>
      <p:pic>
        <p:nvPicPr>
          <p:cNvPr id="3" name="図 2"/>
          <p:cNvPicPr>
            <a:picLocks noChangeAspect="1"/>
          </p:cNvPicPr>
          <p:nvPr/>
        </p:nvPicPr>
        <p:blipFill rotWithShape="1">
          <a:blip r:embed="rId3"/>
          <a:srcRect b="13632"/>
          <a:stretch/>
        </p:blipFill>
        <p:spPr>
          <a:xfrm>
            <a:off x="1108006" y="3509762"/>
            <a:ext cx="3933738" cy="3124698"/>
          </a:xfrm>
          <a:prstGeom prst="rect">
            <a:avLst/>
          </a:prstGeom>
          <a:ln>
            <a:solidFill>
              <a:schemeClr val="tx1"/>
            </a:solidFill>
          </a:ln>
        </p:spPr>
      </p:pic>
    </p:spTree>
    <p:extLst>
      <p:ext uri="{BB962C8B-B14F-4D97-AF65-F5344CB8AC3E}">
        <p14:creationId xmlns:p14="http://schemas.microsoft.com/office/powerpoint/2010/main" val="127554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必要な手続きのまとめ</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12</a:t>
            </a:fld>
            <a:endParaRPr lang="ja-JP" altLang="en-US" dirty="0"/>
          </a:p>
        </p:txBody>
      </p:sp>
      <p:sp>
        <p:nvSpPr>
          <p:cNvPr id="4" name="正方形/長方形 3"/>
          <p:cNvSpPr/>
          <p:nvPr/>
        </p:nvSpPr>
        <p:spPr bwMode="auto">
          <a:xfrm>
            <a:off x="701234" y="1365291"/>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accent2"/>
                </a:solidFill>
                <a:latin typeface="+mn-ea"/>
                <a:ea typeface="+mn-ea"/>
                <a:cs typeface="Times New Roman" panose="02020603050405020304" pitchFamily="18" charset="0"/>
              </a:rPr>
              <a:t>出向要件の確認</a:t>
            </a:r>
          </a:p>
        </p:txBody>
      </p:sp>
      <p:sp>
        <p:nvSpPr>
          <p:cNvPr id="11" name="正方形/長方形 10"/>
          <p:cNvSpPr/>
          <p:nvPr/>
        </p:nvSpPr>
        <p:spPr bwMode="auto">
          <a:xfrm>
            <a:off x="701234" y="3130333"/>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lang="ja-JP" altLang="en-US" dirty="0">
                <a:solidFill>
                  <a:schemeClr val="accent2"/>
                </a:solidFill>
                <a:latin typeface="+mn-ea"/>
                <a:cs typeface="Times New Roman" panose="02020603050405020304" pitchFamily="18" charset="0"/>
              </a:rPr>
              <a:t>出向契約の締結</a:t>
            </a:r>
          </a:p>
        </p:txBody>
      </p:sp>
      <p:sp>
        <p:nvSpPr>
          <p:cNvPr id="13" name="正方形/長方形 12"/>
          <p:cNvSpPr/>
          <p:nvPr/>
        </p:nvSpPr>
        <p:spPr bwMode="auto">
          <a:xfrm>
            <a:off x="701234" y="5009519"/>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lang="ja-JP" altLang="en-US" dirty="0">
                <a:solidFill>
                  <a:schemeClr val="accent2"/>
                </a:solidFill>
                <a:latin typeface="+mn-ea"/>
                <a:cs typeface="Times New Roman" panose="02020603050405020304" pitchFamily="18" charset="0"/>
              </a:rPr>
              <a:t>出向職員への説明</a:t>
            </a:r>
          </a:p>
        </p:txBody>
      </p:sp>
      <p:sp>
        <p:nvSpPr>
          <p:cNvPr id="3" name="楕円 2"/>
          <p:cNvSpPr/>
          <p:nvPr/>
        </p:nvSpPr>
        <p:spPr bwMode="auto">
          <a:xfrm>
            <a:off x="446360" y="1257963"/>
            <a:ext cx="767751" cy="767751"/>
          </a:xfrm>
          <a:prstGeom prst="ellipse">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ct val="0"/>
              </a:spcBef>
            </a:pP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１</a:t>
            </a:r>
          </a:p>
        </p:txBody>
      </p:sp>
      <p:sp>
        <p:nvSpPr>
          <p:cNvPr id="16" name="楕円 15"/>
          <p:cNvSpPr/>
          <p:nvPr/>
        </p:nvSpPr>
        <p:spPr bwMode="auto">
          <a:xfrm>
            <a:off x="446360" y="3023005"/>
            <a:ext cx="767751" cy="767751"/>
          </a:xfrm>
          <a:prstGeom prst="ellipse">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ct val="0"/>
              </a:spcBef>
            </a:pP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２</a:t>
            </a:r>
          </a:p>
        </p:txBody>
      </p:sp>
      <p:sp>
        <p:nvSpPr>
          <p:cNvPr id="17" name="楕円 16"/>
          <p:cNvSpPr/>
          <p:nvPr/>
        </p:nvSpPr>
        <p:spPr bwMode="auto">
          <a:xfrm>
            <a:off x="446360" y="4902191"/>
            <a:ext cx="767751" cy="767751"/>
          </a:xfrm>
          <a:prstGeom prst="ellipse">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spcBef>
                <a:spcPct val="0"/>
              </a:spcBef>
            </a:pP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３</a:t>
            </a:r>
          </a:p>
        </p:txBody>
      </p:sp>
      <p:sp>
        <p:nvSpPr>
          <p:cNvPr id="5" name="テキスト ボックス 4"/>
          <p:cNvSpPr txBox="1"/>
          <p:nvPr/>
        </p:nvSpPr>
        <p:spPr bwMode="auto">
          <a:xfrm>
            <a:off x="1214111" y="2088862"/>
            <a:ext cx="76034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algn="l"/>
            <a:r>
              <a:rPr kumimoji="1" lang="ja-JP" altLang="en-US" kern="0" dirty="0">
                <a:solidFill>
                  <a:schemeClr val="bg2">
                    <a:lumMod val="25000"/>
                  </a:schemeClr>
                </a:solidFill>
              </a:rPr>
              <a:t>就業規則の整備や、労働者との個別同意を取得し、出向に必要な要件を満たしていることを確認しましょう。</a:t>
            </a:r>
          </a:p>
        </p:txBody>
      </p:sp>
      <p:sp>
        <p:nvSpPr>
          <p:cNvPr id="18" name="テキスト ボックス 17"/>
          <p:cNvSpPr txBox="1"/>
          <p:nvPr/>
        </p:nvSpPr>
        <p:spPr bwMode="auto">
          <a:xfrm>
            <a:off x="1204104" y="3898084"/>
            <a:ext cx="7543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algn="l"/>
            <a:r>
              <a:rPr kumimoji="1" lang="ja-JP" altLang="en-US" kern="0" dirty="0">
                <a:solidFill>
                  <a:schemeClr val="bg2">
                    <a:lumMod val="25000"/>
                  </a:schemeClr>
                </a:solidFill>
              </a:rPr>
              <a:t>事務担当者を交えて、出向先と出向期間中の出向職員の労働条件を相談し、その内容を出向契約等に定めましょう。</a:t>
            </a:r>
          </a:p>
        </p:txBody>
      </p:sp>
      <p:sp>
        <p:nvSpPr>
          <p:cNvPr id="19" name="テキスト ボックス 18"/>
          <p:cNvSpPr txBox="1"/>
          <p:nvPr/>
        </p:nvSpPr>
        <p:spPr bwMode="auto">
          <a:xfrm>
            <a:off x="1204104" y="5820132"/>
            <a:ext cx="7543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algn="l"/>
            <a:r>
              <a:rPr kumimoji="1" lang="ja-JP" altLang="en-US" kern="0" dirty="0">
                <a:solidFill>
                  <a:schemeClr val="bg2">
                    <a:lumMod val="25000"/>
                  </a:schemeClr>
                </a:solidFill>
              </a:rPr>
              <a:t>出向先での働き方や、出向契約等にて定めた労働条件について出向職員に丁寧に説明し、理解を得ましょう。</a:t>
            </a:r>
          </a:p>
        </p:txBody>
      </p:sp>
      <p:sp>
        <p:nvSpPr>
          <p:cNvPr id="6" name="二等辺三角形 5"/>
          <p:cNvSpPr/>
          <p:nvPr/>
        </p:nvSpPr>
        <p:spPr bwMode="auto">
          <a:xfrm rot="10800000">
            <a:off x="733328" y="2438191"/>
            <a:ext cx="193813" cy="167080"/>
          </a:xfrm>
          <a:prstGeom prst="triangle">
            <a:avLst/>
          </a:prstGeom>
          <a:solidFill>
            <a:schemeClr val="accent2"/>
          </a:solidFill>
          <a:ln w="19050">
            <a:no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20" name="二等辺三角形 19"/>
          <p:cNvSpPr/>
          <p:nvPr/>
        </p:nvSpPr>
        <p:spPr bwMode="auto">
          <a:xfrm rot="10800000">
            <a:off x="733328" y="4313700"/>
            <a:ext cx="193813" cy="167080"/>
          </a:xfrm>
          <a:prstGeom prst="triangle">
            <a:avLst/>
          </a:prstGeom>
          <a:solidFill>
            <a:schemeClr val="accent2"/>
          </a:solidFill>
          <a:ln w="19050">
            <a:no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Tree>
    <p:extLst>
      <p:ext uri="{BB962C8B-B14F-4D97-AF65-F5344CB8AC3E}">
        <p14:creationId xmlns:p14="http://schemas.microsoft.com/office/powerpoint/2010/main" val="293751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出向とは</a:t>
            </a:r>
          </a:p>
        </p:txBody>
      </p:sp>
      <p:sp>
        <p:nvSpPr>
          <p:cNvPr id="7" name="スライド番号プレースホルダー 6"/>
          <p:cNvSpPr>
            <a:spLocks noGrp="1"/>
          </p:cNvSpPr>
          <p:nvPr>
            <p:ph type="sldNum" sz="quarter" idx="10"/>
          </p:nvPr>
        </p:nvSpPr>
        <p:spPr/>
        <p:txBody>
          <a:bodyPr/>
          <a:lstStyle/>
          <a:p>
            <a:fld id="{81D4224B-1314-480F-A747-349BC9CBEBF3}" type="slidenum">
              <a:rPr lang="en-US" altLang="ja-JP" smtClean="0"/>
              <a:pPr/>
              <a:t>2</a:t>
            </a:fld>
            <a:endParaRPr lang="ja-JP" altLang="en-US"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9"/>
          <p:cNvSpPr>
            <a:spLocks noChangeArrowheads="1"/>
          </p:cNvSpPr>
          <p:nvPr/>
        </p:nvSpPr>
        <p:spPr bwMode="auto">
          <a:xfrm>
            <a:off x="0" y="259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6" name="図 5"/>
          <p:cNvPicPr>
            <a:picLocks noChangeAspect="1"/>
          </p:cNvPicPr>
          <p:nvPr/>
        </p:nvPicPr>
        <p:blipFill>
          <a:blip r:embed="rId3"/>
          <a:stretch>
            <a:fillRect/>
          </a:stretch>
        </p:blipFill>
        <p:spPr>
          <a:xfrm>
            <a:off x="919941" y="1288472"/>
            <a:ext cx="3005033" cy="2373976"/>
          </a:xfrm>
          <a:prstGeom prst="rect">
            <a:avLst/>
          </a:prstGeom>
        </p:spPr>
      </p:pic>
      <p:pic>
        <p:nvPicPr>
          <p:cNvPr id="28" name="図 27"/>
          <p:cNvPicPr>
            <a:picLocks noChangeAspect="1"/>
          </p:cNvPicPr>
          <p:nvPr/>
        </p:nvPicPr>
        <p:blipFill>
          <a:blip r:embed="rId3"/>
          <a:stretch>
            <a:fillRect/>
          </a:stretch>
        </p:blipFill>
        <p:spPr>
          <a:xfrm>
            <a:off x="5392188" y="1288472"/>
            <a:ext cx="3005033" cy="2373976"/>
          </a:xfrm>
          <a:prstGeom prst="rect">
            <a:avLst/>
          </a:prstGeom>
        </p:spPr>
      </p:pic>
      <p:pic>
        <p:nvPicPr>
          <p:cNvPr id="9" name="図 8"/>
          <p:cNvPicPr>
            <a:picLocks noChangeAspect="1"/>
          </p:cNvPicPr>
          <p:nvPr/>
        </p:nvPicPr>
        <p:blipFill>
          <a:blip r:embed="rId4"/>
          <a:stretch>
            <a:fillRect/>
          </a:stretch>
        </p:blipFill>
        <p:spPr>
          <a:xfrm>
            <a:off x="5914995" y="3846262"/>
            <a:ext cx="1133218" cy="2237027"/>
          </a:xfrm>
          <a:prstGeom prst="rect">
            <a:avLst/>
          </a:prstGeom>
        </p:spPr>
      </p:pic>
      <p:pic>
        <p:nvPicPr>
          <p:cNvPr id="10" name="図 9"/>
          <p:cNvPicPr>
            <a:picLocks noChangeAspect="1"/>
          </p:cNvPicPr>
          <p:nvPr/>
        </p:nvPicPr>
        <p:blipFill>
          <a:blip r:embed="rId5"/>
          <a:stretch>
            <a:fillRect/>
          </a:stretch>
        </p:blipFill>
        <p:spPr>
          <a:xfrm>
            <a:off x="1337116" y="3842267"/>
            <a:ext cx="1164891" cy="2299551"/>
          </a:xfrm>
          <a:prstGeom prst="rect">
            <a:avLst/>
          </a:prstGeom>
        </p:spPr>
      </p:pic>
      <p:sp>
        <p:nvSpPr>
          <p:cNvPr id="11" name="テキスト ボックス 10"/>
          <p:cNvSpPr txBox="1"/>
          <p:nvPr/>
        </p:nvSpPr>
        <p:spPr bwMode="auto">
          <a:xfrm>
            <a:off x="1840011" y="97000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2400" kern="0" dirty="0">
                <a:solidFill>
                  <a:srgbClr val="FF0000"/>
                </a:solidFill>
                <a:latin typeface="HGS創英角ﾎﾟｯﾌﾟ体" panose="040B0A00000000000000" pitchFamily="50" charset="-128"/>
                <a:ea typeface="HGS創英角ﾎﾟｯﾌﾟ体" panose="040B0A00000000000000" pitchFamily="50" charset="-128"/>
              </a:rPr>
              <a:t>Ａ</a:t>
            </a:r>
            <a:r>
              <a:rPr kumimoji="1" lang="ja-JP" altLang="en-US" sz="2400" kern="0" dirty="0">
                <a:latin typeface="HGS創英角ﾎﾟｯﾌﾟ体" panose="040B0A00000000000000" pitchFamily="50" charset="-128"/>
                <a:ea typeface="HGS創英角ﾎﾟｯﾌﾟ体" panose="040B0A00000000000000" pitchFamily="50" charset="-128"/>
              </a:rPr>
              <a:t>病院</a:t>
            </a:r>
          </a:p>
        </p:txBody>
      </p:sp>
      <p:sp>
        <p:nvSpPr>
          <p:cNvPr id="29" name="テキスト ボックス 28"/>
          <p:cNvSpPr txBox="1"/>
          <p:nvPr/>
        </p:nvSpPr>
        <p:spPr bwMode="auto">
          <a:xfrm>
            <a:off x="6237444" y="958444"/>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2400" kern="0" dirty="0">
                <a:solidFill>
                  <a:srgbClr val="0000FF"/>
                </a:solidFill>
                <a:latin typeface="HGS創英角ﾎﾟｯﾌﾟ体" panose="040B0A00000000000000" pitchFamily="50" charset="-128"/>
                <a:ea typeface="HGS創英角ﾎﾟｯﾌﾟ体" panose="040B0A00000000000000" pitchFamily="50" charset="-128"/>
              </a:rPr>
              <a:t>Ｂ</a:t>
            </a:r>
            <a:r>
              <a:rPr kumimoji="1" lang="ja-JP" altLang="en-US" sz="2400" kern="0" dirty="0">
                <a:latin typeface="HGS創英角ﾎﾟｯﾌﾟ体" panose="040B0A00000000000000" pitchFamily="50" charset="-128"/>
                <a:ea typeface="HGS創英角ﾎﾟｯﾌﾟ体" panose="040B0A00000000000000" pitchFamily="50" charset="-128"/>
              </a:rPr>
              <a:t>病院</a:t>
            </a:r>
          </a:p>
        </p:txBody>
      </p:sp>
      <p:pic>
        <p:nvPicPr>
          <p:cNvPr id="1026" name="Picture 2" descr="就業規則のイラスト"/>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40687" y="3452621"/>
            <a:ext cx="907651" cy="95042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bwMode="auto">
          <a:xfrm>
            <a:off x="3924974" y="1720224"/>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2400" kern="0" dirty="0">
                <a:latin typeface="+mn-ea"/>
              </a:rPr>
              <a:t>出向契約</a:t>
            </a:r>
          </a:p>
        </p:txBody>
      </p:sp>
      <p:sp>
        <p:nvSpPr>
          <p:cNvPr id="12" name="左右矢印 11"/>
          <p:cNvSpPr/>
          <p:nvPr/>
        </p:nvSpPr>
        <p:spPr bwMode="auto">
          <a:xfrm>
            <a:off x="4217304" y="2230584"/>
            <a:ext cx="856210" cy="540327"/>
          </a:xfrm>
          <a:prstGeom prst="leftRightArrow">
            <a:avLst/>
          </a:prstGeom>
          <a:solidFill>
            <a:srgbClr val="00B050"/>
          </a:solidFill>
          <a:ln w="19050">
            <a:no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15" name="テキスト ボックス 14"/>
          <p:cNvSpPr txBox="1"/>
          <p:nvPr/>
        </p:nvSpPr>
        <p:spPr bwMode="auto">
          <a:xfrm>
            <a:off x="2394009" y="4884781"/>
            <a:ext cx="12105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1600" kern="0" dirty="0"/>
              <a:t>労働条件</a:t>
            </a:r>
            <a:endParaRPr kumimoji="1" lang="en-US" altLang="ja-JP" sz="1600" kern="0" dirty="0"/>
          </a:p>
          <a:p>
            <a:pPr algn="l"/>
            <a:r>
              <a:rPr kumimoji="1" lang="ja-JP" altLang="en-US" sz="1600" kern="0" dirty="0"/>
              <a:t>・勤務時間</a:t>
            </a:r>
            <a:endParaRPr kumimoji="1" lang="en-US" altLang="ja-JP" sz="1600" kern="0" dirty="0"/>
          </a:p>
          <a:p>
            <a:pPr algn="l"/>
            <a:r>
              <a:rPr kumimoji="1" lang="ja-JP" altLang="en-US" sz="1600" kern="0" dirty="0"/>
              <a:t>・給与</a:t>
            </a:r>
            <a:endParaRPr kumimoji="1" lang="en-US" altLang="ja-JP" sz="1600" kern="0" dirty="0"/>
          </a:p>
          <a:p>
            <a:pPr algn="l"/>
            <a:r>
              <a:rPr kumimoji="1" lang="ja-JP" altLang="en-US" sz="1600" kern="0" dirty="0"/>
              <a:t>・休日</a:t>
            </a:r>
            <a:endParaRPr kumimoji="1" lang="en-US" altLang="ja-JP" sz="1600" kern="0" dirty="0"/>
          </a:p>
          <a:p>
            <a:pPr algn="l"/>
            <a:r>
              <a:rPr lang="ja-JP" altLang="en-US" sz="1600" kern="0" dirty="0"/>
              <a:t>・福利厚生</a:t>
            </a:r>
            <a:endParaRPr lang="en-US" altLang="ja-JP" sz="1600" kern="0" dirty="0"/>
          </a:p>
        </p:txBody>
      </p:sp>
      <p:sp>
        <p:nvSpPr>
          <p:cNvPr id="32" name="右矢印 31"/>
          <p:cNvSpPr/>
          <p:nvPr/>
        </p:nvSpPr>
        <p:spPr bwMode="auto">
          <a:xfrm>
            <a:off x="3804555" y="4612630"/>
            <a:ext cx="1767860" cy="427052"/>
          </a:xfrm>
          <a:prstGeom prst="rightArrow">
            <a:avLst/>
          </a:prstGeom>
          <a:solidFill>
            <a:srgbClr val="FFC000"/>
          </a:solidFill>
          <a:ln w="19050">
            <a:no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34" name="テキスト ボックス 33"/>
          <p:cNvSpPr txBox="1"/>
          <p:nvPr/>
        </p:nvSpPr>
        <p:spPr bwMode="auto">
          <a:xfrm>
            <a:off x="4217304" y="4243298"/>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2400" kern="0" dirty="0">
                <a:latin typeface="+mn-ea"/>
              </a:rPr>
              <a:t>出向</a:t>
            </a:r>
          </a:p>
        </p:txBody>
      </p:sp>
      <p:sp>
        <p:nvSpPr>
          <p:cNvPr id="35" name="テキスト ボックス 34"/>
          <p:cNvSpPr txBox="1"/>
          <p:nvPr/>
        </p:nvSpPr>
        <p:spPr bwMode="auto">
          <a:xfrm>
            <a:off x="6975162" y="4878992"/>
            <a:ext cx="12105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1600" kern="0" dirty="0">
                <a:solidFill>
                  <a:srgbClr val="00B0F0"/>
                </a:solidFill>
              </a:rPr>
              <a:t>労働条件</a:t>
            </a:r>
            <a:endParaRPr kumimoji="1" lang="en-US" altLang="ja-JP" sz="1600" kern="0" dirty="0">
              <a:solidFill>
                <a:srgbClr val="00B0F0"/>
              </a:solidFill>
            </a:endParaRPr>
          </a:p>
          <a:p>
            <a:pPr algn="l"/>
            <a:r>
              <a:rPr kumimoji="1" lang="ja-JP" altLang="en-US" sz="1600" kern="0" dirty="0">
                <a:solidFill>
                  <a:srgbClr val="00B0F0"/>
                </a:solidFill>
              </a:rPr>
              <a:t>・勤務時間</a:t>
            </a:r>
            <a:endParaRPr kumimoji="1" lang="en-US" altLang="ja-JP" sz="1600" kern="0" dirty="0">
              <a:solidFill>
                <a:srgbClr val="00B0F0"/>
              </a:solidFill>
            </a:endParaRPr>
          </a:p>
          <a:p>
            <a:pPr algn="l"/>
            <a:r>
              <a:rPr kumimoji="1" lang="ja-JP" altLang="en-US" sz="1600" kern="0" dirty="0">
                <a:solidFill>
                  <a:srgbClr val="00B0F0"/>
                </a:solidFill>
              </a:rPr>
              <a:t>・給与</a:t>
            </a:r>
            <a:endParaRPr kumimoji="1" lang="en-US" altLang="ja-JP" sz="1600" kern="0" dirty="0">
              <a:solidFill>
                <a:srgbClr val="00B0F0"/>
              </a:solidFill>
            </a:endParaRPr>
          </a:p>
          <a:p>
            <a:pPr algn="l"/>
            <a:r>
              <a:rPr kumimoji="1" lang="ja-JP" altLang="en-US" sz="1600" kern="0" dirty="0">
                <a:solidFill>
                  <a:srgbClr val="00B0F0"/>
                </a:solidFill>
              </a:rPr>
              <a:t>・休日</a:t>
            </a:r>
            <a:endParaRPr kumimoji="1" lang="en-US" altLang="ja-JP" sz="1600" kern="0" dirty="0">
              <a:solidFill>
                <a:srgbClr val="00B0F0"/>
              </a:solidFill>
            </a:endParaRPr>
          </a:p>
          <a:p>
            <a:pPr algn="l"/>
            <a:r>
              <a:rPr lang="ja-JP" altLang="en-US" sz="1600" kern="0" dirty="0">
                <a:solidFill>
                  <a:srgbClr val="00B0F0"/>
                </a:solidFill>
              </a:rPr>
              <a:t>・福利厚生</a:t>
            </a:r>
            <a:endParaRPr lang="en-US" altLang="ja-JP" sz="1600" kern="0" dirty="0">
              <a:solidFill>
                <a:srgbClr val="00B0F0"/>
              </a:solidFill>
            </a:endParaRPr>
          </a:p>
        </p:txBody>
      </p:sp>
      <p:pic>
        <p:nvPicPr>
          <p:cNvPr id="4" name="図 3"/>
          <p:cNvPicPr>
            <a:picLocks noChangeAspect="1"/>
          </p:cNvPicPr>
          <p:nvPr/>
        </p:nvPicPr>
        <p:blipFill>
          <a:blip r:embed="rId7"/>
          <a:stretch>
            <a:fillRect/>
          </a:stretch>
        </p:blipFill>
        <p:spPr>
          <a:xfrm>
            <a:off x="549683" y="3121567"/>
            <a:ext cx="754807" cy="1306397"/>
          </a:xfrm>
          <a:prstGeom prst="rect">
            <a:avLst/>
          </a:prstGeom>
        </p:spPr>
      </p:pic>
      <p:pic>
        <p:nvPicPr>
          <p:cNvPr id="21" name="Picture 2" descr="就業規則のイラスト"/>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874095" y="3461376"/>
            <a:ext cx="907651" cy="9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4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animBg="1"/>
      <p:bldP spid="32" grpId="0" animBg="1"/>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出向の類型の整理（１）</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3</a:t>
            </a:fld>
            <a:endParaRPr lang="ja-JP" altLang="en-US" dirty="0"/>
          </a:p>
        </p:txBody>
      </p:sp>
      <p:sp>
        <p:nvSpPr>
          <p:cNvPr id="8" name="正方形/長方形 7"/>
          <p:cNvSpPr/>
          <p:nvPr/>
        </p:nvSpPr>
        <p:spPr>
          <a:xfrm>
            <a:off x="2472890" y="1803758"/>
            <a:ext cx="2808000" cy="13036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出向元との雇用契約を維持しながら出向先での勤務を行い、出向元に復帰する</a:t>
            </a:r>
          </a:p>
        </p:txBody>
      </p:sp>
      <p:sp>
        <p:nvSpPr>
          <p:cNvPr id="9" name="正方形/長方形 8"/>
          <p:cNvSpPr/>
          <p:nvPr/>
        </p:nvSpPr>
        <p:spPr>
          <a:xfrm>
            <a:off x="5419281" y="1806415"/>
            <a:ext cx="2808000" cy="13009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出向時に出向元との雇用契約を解消し、新たに出向先との雇用契約を締結（転籍）する</a:t>
            </a:r>
          </a:p>
        </p:txBody>
      </p:sp>
      <p:sp>
        <p:nvSpPr>
          <p:cNvPr id="10" name="角丸四角形 9"/>
          <p:cNvSpPr/>
          <p:nvPr/>
        </p:nvSpPr>
        <p:spPr>
          <a:xfrm>
            <a:off x="2472890" y="1030586"/>
            <a:ext cx="2808000" cy="55220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mj-ea"/>
                <a:ea typeface="+mj-ea"/>
              </a:rPr>
              <a:t>在籍型出向</a:t>
            </a:r>
          </a:p>
        </p:txBody>
      </p:sp>
      <p:sp>
        <p:nvSpPr>
          <p:cNvPr id="11" name="角丸四角形 10"/>
          <p:cNvSpPr/>
          <p:nvPr/>
        </p:nvSpPr>
        <p:spPr>
          <a:xfrm>
            <a:off x="5419281" y="1030586"/>
            <a:ext cx="2808000" cy="552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bg1"/>
                </a:solidFill>
                <a:latin typeface="+mj-ea"/>
                <a:ea typeface="+mj-ea"/>
              </a:rPr>
              <a:t>転籍（移籍）型出向</a:t>
            </a:r>
          </a:p>
        </p:txBody>
      </p:sp>
      <p:sp>
        <p:nvSpPr>
          <p:cNvPr id="12" name="正方形/長方形 11"/>
          <p:cNvSpPr/>
          <p:nvPr/>
        </p:nvSpPr>
        <p:spPr>
          <a:xfrm>
            <a:off x="530354" y="1838577"/>
            <a:ext cx="1730709" cy="12688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１．雇用契約</a:t>
            </a:r>
            <a:endParaRPr kumimoji="1" lang="en-US" altLang="ja-JP" dirty="0">
              <a:solidFill>
                <a:schemeClr val="tx1"/>
              </a:solidFill>
            </a:endParaRPr>
          </a:p>
          <a:p>
            <a:r>
              <a:rPr kumimoji="1" lang="ja-JP" altLang="en-US" dirty="0">
                <a:solidFill>
                  <a:schemeClr val="tx1"/>
                </a:solidFill>
              </a:rPr>
              <a:t>　　の扱い</a:t>
            </a:r>
          </a:p>
        </p:txBody>
      </p:sp>
      <p:sp>
        <p:nvSpPr>
          <p:cNvPr id="13" name="正方形/長方形 12"/>
          <p:cNvSpPr/>
          <p:nvPr/>
        </p:nvSpPr>
        <p:spPr>
          <a:xfrm>
            <a:off x="530353" y="3228118"/>
            <a:ext cx="1730709" cy="26739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２．具体例</a:t>
            </a:r>
          </a:p>
        </p:txBody>
      </p:sp>
      <p:sp>
        <p:nvSpPr>
          <p:cNvPr id="14" name="正方形/長方形 13"/>
          <p:cNvSpPr/>
          <p:nvPr/>
        </p:nvSpPr>
        <p:spPr>
          <a:xfrm>
            <a:off x="2472890" y="3228118"/>
            <a:ext cx="2808000" cy="2673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dirty="0">
                <a:solidFill>
                  <a:schemeClr val="tx1"/>
                </a:solidFill>
              </a:rPr>
              <a:t>東部病院で就業中の職員が、６ヶ月～１年の期間汐田病院での勤務を行う</a:t>
            </a:r>
            <a:r>
              <a:rPr kumimoji="1" lang="en-US" altLang="ja-JP" dirty="0">
                <a:solidFill>
                  <a:srgbClr val="FF0000"/>
                </a:solidFill>
              </a:rPr>
              <a:t>【</a:t>
            </a:r>
            <a:r>
              <a:rPr kumimoji="1" lang="ja-JP" altLang="en-US" dirty="0">
                <a:solidFill>
                  <a:srgbClr val="FF0000"/>
                </a:solidFill>
              </a:rPr>
              <a:t>循環型</a:t>
            </a:r>
            <a:r>
              <a:rPr kumimoji="1" lang="en-US" altLang="ja-JP" dirty="0">
                <a:solidFill>
                  <a:srgbClr val="FF0000"/>
                </a:solidFill>
              </a:rPr>
              <a:t>】</a:t>
            </a: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r>
              <a:rPr kumimoji="1" lang="ja-JP" altLang="en-US" dirty="0">
                <a:solidFill>
                  <a:schemeClr val="tx1"/>
                </a:solidFill>
              </a:rPr>
              <a:t>汐田病院で採用後２年間勤務を行い、３年目に東部病院での勤務を行う</a:t>
            </a:r>
            <a:r>
              <a:rPr kumimoji="1" lang="en-US" altLang="ja-JP" dirty="0">
                <a:solidFill>
                  <a:srgbClr val="FF0000"/>
                </a:solidFill>
              </a:rPr>
              <a:t>【</a:t>
            </a:r>
            <a:r>
              <a:rPr kumimoji="1" lang="ja-JP" altLang="en-US" dirty="0">
                <a:solidFill>
                  <a:srgbClr val="FF0000"/>
                </a:solidFill>
              </a:rPr>
              <a:t>養成型Ｂ</a:t>
            </a:r>
            <a:r>
              <a:rPr kumimoji="1" lang="en-US" altLang="ja-JP" dirty="0">
                <a:solidFill>
                  <a:srgbClr val="FF0000"/>
                </a:solidFill>
              </a:rPr>
              <a:t>】</a:t>
            </a:r>
            <a:endParaRPr kumimoji="1" lang="ja-JP" altLang="en-US" dirty="0">
              <a:solidFill>
                <a:srgbClr val="FF0000"/>
              </a:solidFill>
            </a:endParaRPr>
          </a:p>
        </p:txBody>
      </p:sp>
      <p:sp>
        <p:nvSpPr>
          <p:cNvPr id="15" name="正方形/長方形 14"/>
          <p:cNvSpPr/>
          <p:nvPr/>
        </p:nvSpPr>
        <p:spPr>
          <a:xfrm>
            <a:off x="5419281" y="3228117"/>
            <a:ext cx="2808000" cy="26739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ja-JP" altLang="en-US" dirty="0">
                <a:solidFill>
                  <a:schemeClr val="tx1"/>
                </a:solidFill>
              </a:rPr>
              <a:t>東部病院で採用後１年間勤務を行い、２～４年目を汐田病院で勤務を行い、５年目以降正社員として働く病院を選択する</a:t>
            </a:r>
            <a:r>
              <a:rPr lang="en-US" altLang="ja-JP" dirty="0">
                <a:solidFill>
                  <a:srgbClr val="FF0000"/>
                </a:solidFill>
              </a:rPr>
              <a:t>【</a:t>
            </a:r>
            <a:r>
              <a:rPr lang="ja-JP" altLang="en-US" dirty="0">
                <a:solidFill>
                  <a:srgbClr val="FF0000"/>
                </a:solidFill>
              </a:rPr>
              <a:t>養成型Ａ</a:t>
            </a:r>
            <a:r>
              <a:rPr lang="en-US" altLang="ja-JP" dirty="0">
                <a:solidFill>
                  <a:srgbClr val="FF0000"/>
                </a:solidFill>
              </a:rPr>
              <a:t>】</a:t>
            </a:r>
            <a:endParaRPr lang="ja-JP" altLang="en-US" dirty="0">
              <a:solidFill>
                <a:srgbClr val="FF0000"/>
              </a:solidFill>
            </a:endParaRPr>
          </a:p>
        </p:txBody>
      </p:sp>
    </p:spTree>
    <p:extLst>
      <p:ext uri="{BB962C8B-B14F-4D97-AF65-F5344CB8AC3E}">
        <p14:creationId xmlns:p14="http://schemas.microsoft.com/office/powerpoint/2010/main" val="354251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出向の類型の整理（２）</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4</a:t>
            </a:fld>
            <a:endParaRPr lang="ja-JP" altLang="en-US" dirty="0"/>
          </a:p>
        </p:txBody>
      </p:sp>
      <p:sp>
        <p:nvSpPr>
          <p:cNvPr id="8" name="正方形/長方形 7"/>
          <p:cNvSpPr/>
          <p:nvPr/>
        </p:nvSpPr>
        <p:spPr>
          <a:xfrm>
            <a:off x="2472890" y="1838576"/>
            <a:ext cx="2808000" cy="1777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dirty="0">
                <a:solidFill>
                  <a:schemeClr val="tx1"/>
                </a:solidFill>
              </a:rPr>
              <a:t>雇用契約の一部や指揮命令権が出向先に移るため</a:t>
            </a:r>
            <a:r>
              <a:rPr kumimoji="1" lang="ja-JP" altLang="en-US" dirty="0">
                <a:solidFill>
                  <a:srgbClr val="FF0000"/>
                </a:solidFill>
              </a:rPr>
              <a:t>二重の雇用契約</a:t>
            </a:r>
            <a:r>
              <a:rPr kumimoji="1" lang="ja-JP" altLang="en-US" dirty="0">
                <a:solidFill>
                  <a:schemeClr val="tx1"/>
                </a:solidFill>
              </a:rPr>
              <a:t>が発生する</a:t>
            </a:r>
          </a:p>
        </p:txBody>
      </p:sp>
      <p:sp>
        <p:nvSpPr>
          <p:cNvPr id="9" name="正方形/長方形 8"/>
          <p:cNvSpPr/>
          <p:nvPr/>
        </p:nvSpPr>
        <p:spPr>
          <a:xfrm>
            <a:off x="5419281" y="1838576"/>
            <a:ext cx="2808000" cy="17774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ja-JP" altLang="en-US" dirty="0">
                <a:solidFill>
                  <a:schemeClr val="tx1"/>
                </a:solidFill>
              </a:rPr>
              <a:t>有期雇用契約は３年を超える期間で締結できない</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転籍は契約として強制できない（職業選択の自由）</a:t>
            </a:r>
            <a:endParaRPr lang="en-US" altLang="ja-JP" dirty="0">
              <a:solidFill>
                <a:schemeClr val="tx1"/>
              </a:solidFill>
            </a:endParaRPr>
          </a:p>
          <a:p>
            <a:endParaRPr lang="ja-JP" altLang="en-US" dirty="0">
              <a:solidFill>
                <a:schemeClr val="tx1"/>
              </a:solidFill>
            </a:endParaRPr>
          </a:p>
        </p:txBody>
      </p:sp>
      <p:sp>
        <p:nvSpPr>
          <p:cNvPr id="10" name="角丸四角形 9"/>
          <p:cNvSpPr/>
          <p:nvPr/>
        </p:nvSpPr>
        <p:spPr>
          <a:xfrm>
            <a:off x="2472890" y="1030586"/>
            <a:ext cx="2808000" cy="55220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j-ea"/>
              </a:rPr>
              <a:t>在籍型出向</a:t>
            </a:r>
          </a:p>
        </p:txBody>
      </p:sp>
      <p:sp>
        <p:nvSpPr>
          <p:cNvPr id="11" name="角丸四角形 10"/>
          <p:cNvSpPr/>
          <p:nvPr/>
        </p:nvSpPr>
        <p:spPr>
          <a:xfrm>
            <a:off x="5419281" y="1030586"/>
            <a:ext cx="2808000" cy="55220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j-ea"/>
              </a:rPr>
              <a:t>転籍（移籍）型出向</a:t>
            </a:r>
          </a:p>
        </p:txBody>
      </p:sp>
      <p:sp>
        <p:nvSpPr>
          <p:cNvPr id="12" name="正方形/長方形 11"/>
          <p:cNvSpPr/>
          <p:nvPr/>
        </p:nvSpPr>
        <p:spPr>
          <a:xfrm>
            <a:off x="530354" y="1838577"/>
            <a:ext cx="1730709" cy="17774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３．注意点</a:t>
            </a:r>
          </a:p>
        </p:txBody>
      </p:sp>
      <p:sp>
        <p:nvSpPr>
          <p:cNvPr id="13" name="正方形/長方形 12"/>
          <p:cNvSpPr/>
          <p:nvPr/>
        </p:nvSpPr>
        <p:spPr>
          <a:xfrm>
            <a:off x="530353" y="3755443"/>
            <a:ext cx="1730709" cy="26739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４．必要な</a:t>
            </a:r>
            <a:endParaRPr kumimoji="1" lang="en-US" altLang="ja-JP" dirty="0">
              <a:solidFill>
                <a:schemeClr val="tx1"/>
              </a:solidFill>
            </a:endParaRPr>
          </a:p>
          <a:p>
            <a:r>
              <a:rPr kumimoji="1" lang="ja-JP" altLang="en-US" dirty="0">
                <a:solidFill>
                  <a:schemeClr val="tx1"/>
                </a:solidFill>
              </a:rPr>
              <a:t>　　準備等</a:t>
            </a:r>
          </a:p>
        </p:txBody>
      </p:sp>
      <p:sp>
        <p:nvSpPr>
          <p:cNvPr id="14" name="正方形/長方形 13"/>
          <p:cNvSpPr/>
          <p:nvPr/>
        </p:nvSpPr>
        <p:spPr>
          <a:xfrm>
            <a:off x="2472890" y="3755443"/>
            <a:ext cx="2808000" cy="2673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kumimoji="1" lang="ja-JP" altLang="en-US" dirty="0">
                <a:solidFill>
                  <a:schemeClr val="tx1"/>
                </a:solidFill>
              </a:rPr>
              <a:t>施設間で労働条件が異なる点について、両施設で相談し、どのような条件で勤務してもらうか決定する</a:t>
            </a:r>
            <a:endParaRPr kumimoji="1"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出向職員に決定した労働条件を説明し理解を得る</a:t>
            </a:r>
            <a:endParaRPr lang="en-US" altLang="ja-JP" dirty="0">
              <a:solidFill>
                <a:schemeClr val="tx1"/>
              </a:solidFill>
            </a:endParaRPr>
          </a:p>
        </p:txBody>
      </p:sp>
      <p:sp>
        <p:nvSpPr>
          <p:cNvPr id="15" name="正方形/長方形 14"/>
          <p:cNvSpPr/>
          <p:nvPr/>
        </p:nvSpPr>
        <p:spPr>
          <a:xfrm>
            <a:off x="5419281" y="3755443"/>
            <a:ext cx="2808000" cy="26739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ja-JP" altLang="en-US" dirty="0">
                <a:solidFill>
                  <a:schemeClr val="tx1"/>
                </a:solidFill>
              </a:rPr>
              <a:t>採用時に予め出向先の労働条件を明示しておく</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出向した時の条件の引き継ぎ事項などを決めておく</a:t>
            </a:r>
          </a:p>
        </p:txBody>
      </p:sp>
    </p:spTree>
    <p:extLst>
      <p:ext uri="{BB962C8B-B14F-4D97-AF65-F5344CB8AC3E}">
        <p14:creationId xmlns:p14="http://schemas.microsoft.com/office/powerpoint/2010/main" val="180422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5</a:t>
            </a:fld>
            <a:endParaRPr lang="ja-JP" altLang="en-US" dirty="0"/>
          </a:p>
        </p:txBody>
      </p:sp>
      <p:sp>
        <p:nvSpPr>
          <p:cNvPr id="8" name="テキスト ボックス 7"/>
          <p:cNvSpPr txBox="1"/>
          <p:nvPr/>
        </p:nvSpPr>
        <p:spPr bwMode="auto">
          <a:xfrm>
            <a:off x="626420" y="2586126"/>
            <a:ext cx="762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2000" kern="0" dirty="0"/>
              <a:t>出向元の</a:t>
            </a:r>
            <a:r>
              <a:rPr kumimoji="1" lang="ja-JP" altLang="en-US" sz="2000" kern="0" dirty="0">
                <a:solidFill>
                  <a:srgbClr val="FF0000"/>
                </a:solidFill>
              </a:rPr>
              <a:t>就業規則に、出向に関する定めがある</a:t>
            </a:r>
            <a:r>
              <a:rPr kumimoji="1" lang="ja-JP" altLang="en-US" sz="2000" kern="0" dirty="0"/>
              <a:t>ことを確認する。</a:t>
            </a:r>
          </a:p>
        </p:txBody>
      </p:sp>
      <p:sp>
        <p:nvSpPr>
          <p:cNvPr id="6" name="正方形/長方形 5"/>
          <p:cNvSpPr/>
          <p:nvPr/>
        </p:nvSpPr>
        <p:spPr>
          <a:xfrm>
            <a:off x="701233" y="3174941"/>
            <a:ext cx="7819311" cy="923330"/>
          </a:xfrm>
          <a:prstGeom prst="rect">
            <a:avLst/>
          </a:prstGeom>
          <a:ln>
            <a:solidFill>
              <a:schemeClr val="tx1"/>
            </a:solidFill>
          </a:ln>
        </p:spPr>
        <p:txBody>
          <a:bodyPr wrap="square">
            <a:spAutoFit/>
          </a:bodyPr>
          <a:lstStyle/>
          <a:p>
            <a:r>
              <a:rPr lang="ja-JP" altLang="en-US" kern="0" dirty="0"/>
              <a:t>＜規定例＞</a:t>
            </a:r>
            <a:endParaRPr lang="en-US" altLang="ja-JP" kern="0" dirty="0"/>
          </a:p>
          <a:p>
            <a:r>
              <a:rPr lang="ja-JP" altLang="en-US" kern="0" dirty="0"/>
              <a:t>第○条　病院は、業務上必要がある場合は、職員に対し就業場所もしく</a:t>
            </a:r>
            <a:endParaRPr lang="en-US" altLang="ja-JP" kern="0" dirty="0"/>
          </a:p>
          <a:p>
            <a:r>
              <a:rPr lang="ja-JP" altLang="en-US" kern="0" dirty="0"/>
              <a:t>　　　は従事する職務の変更または出向を命じることができる。</a:t>
            </a:r>
          </a:p>
        </p:txBody>
      </p:sp>
      <p:sp>
        <p:nvSpPr>
          <p:cNvPr id="12" name="正方形/長方形 11"/>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出向の要件の確認</a:t>
            </a:r>
          </a:p>
        </p:txBody>
      </p:sp>
      <p:sp>
        <p:nvSpPr>
          <p:cNvPr id="13" name="正方形/長方形 12"/>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１</a:t>
            </a:r>
          </a:p>
        </p:txBody>
      </p:sp>
      <p:sp>
        <p:nvSpPr>
          <p:cNvPr id="14" name="正方形/長方形 13"/>
          <p:cNvSpPr/>
          <p:nvPr/>
        </p:nvSpPr>
        <p:spPr bwMode="auto">
          <a:xfrm>
            <a:off x="701234" y="1841877"/>
            <a:ext cx="1631681" cy="492027"/>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mn-ea"/>
                <a:cs typeface="Times New Roman" panose="02020603050405020304" pitchFamily="18" charset="0"/>
              </a:rPr>
              <a:t>確認点</a:t>
            </a:r>
          </a:p>
        </p:txBody>
      </p:sp>
      <p:sp>
        <p:nvSpPr>
          <p:cNvPr id="15" name="正方形/長方形 14"/>
          <p:cNvSpPr/>
          <p:nvPr/>
        </p:nvSpPr>
        <p:spPr bwMode="auto">
          <a:xfrm>
            <a:off x="872836" y="4488804"/>
            <a:ext cx="7672648" cy="1847955"/>
          </a:xfrm>
          <a:prstGeom prst="rect">
            <a:avLst/>
          </a:prstGeom>
          <a:ln w="19050">
            <a:solidFill>
              <a:schemeClr val="bg1">
                <a:lumMod val="50000"/>
              </a:schemeClr>
            </a:solidFill>
            <a:headEnd/>
            <a:tailEnd/>
          </a:ln>
        </p:spPr>
        <p:style>
          <a:lnRef idx="2">
            <a:schemeClr val="accent2"/>
          </a:lnRef>
          <a:fillRef idx="1">
            <a:schemeClr val="lt1"/>
          </a:fillRef>
          <a:effectRef idx="0">
            <a:schemeClr val="accent2"/>
          </a:effectRef>
          <a:fontRef idx="minor">
            <a:schemeClr val="dk1"/>
          </a:fontRef>
        </p:style>
        <p:txBody>
          <a:bodyPr tIns="360000" bIns="0" rtlCol="0" anchor="t"/>
          <a:lstStyle/>
          <a:p>
            <a:pPr>
              <a:spcAft>
                <a:spcPts val="1200"/>
              </a:spcAft>
            </a:pPr>
            <a:r>
              <a:rPr lang="ja-JP" altLang="en-US" sz="1600" dirty="0">
                <a:solidFill>
                  <a:schemeClr val="tx1"/>
                </a:solidFill>
              </a:rPr>
              <a:t>以下のいずれかに該当すれば出向を命じる根拠となる</a:t>
            </a:r>
          </a:p>
          <a:p>
            <a:pPr marL="285750" indent="-285750">
              <a:spcAft>
                <a:spcPts val="600"/>
              </a:spcAft>
              <a:buFont typeface="Arial" panose="020B0604020202020204" pitchFamily="34" charset="0"/>
              <a:buChar char="•"/>
            </a:pPr>
            <a:r>
              <a:rPr lang="ja-JP" altLang="en-US" sz="1600" dirty="0">
                <a:solidFill>
                  <a:schemeClr val="tx1"/>
                </a:solidFill>
              </a:rPr>
              <a:t>就業規則に出向に関する定めがある</a:t>
            </a:r>
          </a:p>
          <a:p>
            <a:pPr marL="285750" indent="-285750">
              <a:spcAft>
                <a:spcPts val="600"/>
              </a:spcAft>
              <a:buFont typeface="Arial" panose="020B0604020202020204" pitchFamily="34" charset="0"/>
              <a:buChar char="•"/>
            </a:pPr>
            <a:r>
              <a:rPr lang="ja-JP" altLang="en-US" sz="1600" dirty="0">
                <a:solidFill>
                  <a:schemeClr val="tx1"/>
                </a:solidFill>
              </a:rPr>
              <a:t>出向者と個別の同意がある</a:t>
            </a:r>
          </a:p>
          <a:p>
            <a:pPr marL="285750" indent="-285750">
              <a:spcAft>
                <a:spcPts val="600"/>
              </a:spcAft>
              <a:buFont typeface="Arial" panose="020B0604020202020204" pitchFamily="34" charset="0"/>
              <a:buChar char="•"/>
            </a:pPr>
            <a:r>
              <a:rPr lang="ja-JP" altLang="en-US" sz="1600" dirty="0">
                <a:solidFill>
                  <a:schemeClr val="tx1"/>
                </a:solidFill>
              </a:rPr>
              <a:t>確立された労働慣行がある</a:t>
            </a:r>
          </a:p>
        </p:txBody>
      </p:sp>
      <p:sp>
        <p:nvSpPr>
          <p:cNvPr id="16" name="フローチャート: 端子 15"/>
          <p:cNvSpPr/>
          <p:nvPr/>
        </p:nvSpPr>
        <p:spPr bwMode="auto">
          <a:xfrm>
            <a:off x="992179" y="4355513"/>
            <a:ext cx="1029556" cy="349135"/>
          </a:xfrm>
          <a:prstGeom prst="flowChartTerminator">
            <a:avLst/>
          </a:prstGeom>
          <a:solidFill>
            <a:srgbClr val="0070C0"/>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spcBef>
                <a:spcPct val="0"/>
              </a:spcBef>
            </a:pPr>
            <a:r>
              <a:rPr kumimoji="1" lang="ja-JP" altLang="en-US" sz="1400" kern="0" dirty="0">
                <a:solidFill>
                  <a:schemeClr val="bg1"/>
                </a:solidFill>
                <a:latin typeface="+mn-ea"/>
                <a:ea typeface="+mn-ea"/>
                <a:cs typeface="Times New Roman" panose="02020603050405020304" pitchFamily="18" charset="0"/>
              </a:rPr>
              <a:t>参考</a:t>
            </a:r>
          </a:p>
        </p:txBody>
      </p:sp>
    </p:spTree>
    <p:extLst>
      <p:ext uri="{BB962C8B-B14F-4D97-AF65-F5344CB8AC3E}">
        <p14:creationId xmlns:p14="http://schemas.microsoft.com/office/powerpoint/2010/main" val="416534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6</a:t>
            </a:fld>
            <a:endParaRPr lang="ja-JP" altLang="en-US" dirty="0"/>
          </a:p>
        </p:txBody>
      </p:sp>
      <p:sp>
        <p:nvSpPr>
          <p:cNvPr id="4" name="正方形/長方形 3"/>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賃金に関すること</a:t>
            </a:r>
          </a:p>
        </p:txBody>
      </p:sp>
      <p:sp>
        <p:nvSpPr>
          <p:cNvPr id="14" name="正方形/長方形 13"/>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２</a:t>
            </a:r>
          </a:p>
        </p:txBody>
      </p:sp>
      <p:sp>
        <p:nvSpPr>
          <p:cNvPr id="9" name="正方形/長方形 8"/>
          <p:cNvSpPr/>
          <p:nvPr/>
        </p:nvSpPr>
        <p:spPr bwMode="auto">
          <a:xfrm>
            <a:off x="5733382" y="4787299"/>
            <a:ext cx="1336722" cy="5465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72000" bIns="0" rtlCol="0" anchor="ctr"/>
          <a:lstStyle/>
          <a:p>
            <a:pPr algn="ctr"/>
            <a:r>
              <a:rPr lang="ja-JP" altLang="en-US" sz="2000" kern="0" dirty="0">
                <a:solidFill>
                  <a:schemeClr val="bg1"/>
                </a:solidFill>
                <a:latin typeface="+mj-ea"/>
              </a:rPr>
              <a:t>出向先</a:t>
            </a:r>
          </a:p>
        </p:txBody>
      </p:sp>
      <p:sp>
        <p:nvSpPr>
          <p:cNvPr id="11" name="正方形/長方形 10"/>
          <p:cNvSpPr/>
          <p:nvPr/>
        </p:nvSpPr>
        <p:spPr bwMode="auto">
          <a:xfrm>
            <a:off x="2091360" y="4803989"/>
            <a:ext cx="1336722" cy="5465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72000" bIns="0" rtlCol="0" anchor="ctr"/>
          <a:lstStyle/>
          <a:p>
            <a:pPr algn="ctr"/>
            <a:r>
              <a:rPr lang="ja-JP" altLang="en-US" sz="2000" kern="0" dirty="0">
                <a:solidFill>
                  <a:schemeClr val="bg1"/>
                </a:solidFill>
                <a:latin typeface="+mj-ea"/>
              </a:rPr>
              <a:t>出向元</a:t>
            </a:r>
          </a:p>
        </p:txBody>
      </p:sp>
      <p:sp>
        <p:nvSpPr>
          <p:cNvPr id="12" name="正方形/長方形 11"/>
          <p:cNvSpPr/>
          <p:nvPr/>
        </p:nvSpPr>
        <p:spPr bwMode="auto">
          <a:xfrm>
            <a:off x="3942279" y="5771202"/>
            <a:ext cx="1336722" cy="5465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72000" bIns="0" rtlCol="0" anchor="ctr"/>
          <a:lstStyle/>
          <a:p>
            <a:pPr algn="ctr"/>
            <a:r>
              <a:rPr lang="ja-JP" altLang="en-US" sz="2000" kern="0" dirty="0">
                <a:solidFill>
                  <a:schemeClr val="bg1"/>
                </a:solidFill>
                <a:latin typeface="+mj-ea"/>
              </a:rPr>
              <a:t>出向職員</a:t>
            </a:r>
          </a:p>
        </p:txBody>
      </p:sp>
      <p:sp>
        <p:nvSpPr>
          <p:cNvPr id="3" name="左右矢印 2"/>
          <p:cNvSpPr/>
          <p:nvPr/>
        </p:nvSpPr>
        <p:spPr bwMode="auto">
          <a:xfrm>
            <a:off x="3882463" y="4895717"/>
            <a:ext cx="1396538" cy="277824"/>
          </a:xfrm>
          <a:prstGeom prst="leftRightArrow">
            <a:avLst/>
          </a:prstGeom>
          <a:ln w="1905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13" name="左右矢印 12"/>
          <p:cNvSpPr/>
          <p:nvPr/>
        </p:nvSpPr>
        <p:spPr bwMode="auto">
          <a:xfrm rot="19075718">
            <a:off x="5494509" y="5710607"/>
            <a:ext cx="934569" cy="277824"/>
          </a:xfrm>
          <a:prstGeom prst="leftRightArrow">
            <a:avLst/>
          </a:prstGeom>
          <a:ln w="1905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15" name="左右矢印 14"/>
          <p:cNvSpPr/>
          <p:nvPr/>
        </p:nvSpPr>
        <p:spPr bwMode="auto">
          <a:xfrm rot="2893878">
            <a:off x="2817275" y="5710607"/>
            <a:ext cx="934569" cy="277824"/>
          </a:xfrm>
          <a:prstGeom prst="leftRightArrow">
            <a:avLst/>
          </a:prstGeom>
          <a:ln w="1905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5" name="テキスト ボックス 4"/>
          <p:cNvSpPr txBox="1"/>
          <p:nvPr/>
        </p:nvSpPr>
        <p:spPr bwMode="auto">
          <a:xfrm>
            <a:off x="6064701" y="5901550"/>
            <a:ext cx="14157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ctr"/>
            <a:r>
              <a:rPr kumimoji="1" lang="ja-JP" altLang="en-US" sz="1600" kern="0" dirty="0"/>
              <a:t>雇用契約</a:t>
            </a:r>
            <a:endParaRPr kumimoji="1" lang="en-US" altLang="ja-JP" sz="1600" kern="0" dirty="0"/>
          </a:p>
          <a:p>
            <a:pPr algn="ctr"/>
            <a:r>
              <a:rPr kumimoji="1" lang="ja-JP" altLang="en-US" sz="1600" kern="0" dirty="0"/>
              <a:t>指揮命令関係</a:t>
            </a:r>
          </a:p>
        </p:txBody>
      </p:sp>
      <p:sp>
        <p:nvSpPr>
          <p:cNvPr id="17" name="テキスト ボックス 16"/>
          <p:cNvSpPr txBox="1"/>
          <p:nvPr/>
        </p:nvSpPr>
        <p:spPr bwMode="auto">
          <a:xfrm>
            <a:off x="4078028" y="5193025"/>
            <a:ext cx="10054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1600" kern="0" dirty="0"/>
              <a:t>出向契約</a:t>
            </a:r>
          </a:p>
        </p:txBody>
      </p:sp>
      <p:sp>
        <p:nvSpPr>
          <p:cNvPr id="19" name="テキスト ボックス 18"/>
          <p:cNvSpPr txBox="1"/>
          <p:nvPr/>
        </p:nvSpPr>
        <p:spPr bwMode="auto">
          <a:xfrm>
            <a:off x="701234" y="1908400"/>
            <a:ext cx="797725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marL="342900" indent="-342900" algn="l">
              <a:spcAft>
                <a:spcPts val="1200"/>
              </a:spcAft>
              <a:buFont typeface="Arial" panose="020B0604020202020204" pitchFamily="34" charset="0"/>
              <a:buChar char="•"/>
            </a:pPr>
            <a:r>
              <a:rPr kumimoji="1" lang="ja-JP" altLang="en-US" sz="2000" kern="0" dirty="0"/>
              <a:t>出向元との賃金契約を含む雇用契約が維持されているので、</a:t>
            </a:r>
            <a:r>
              <a:rPr kumimoji="1" lang="ja-JP" altLang="en-US" sz="2000" kern="0" dirty="0">
                <a:solidFill>
                  <a:srgbClr val="FF0000"/>
                </a:solidFill>
              </a:rPr>
              <a:t>賃金の支払い義務は出向元が負う</a:t>
            </a:r>
            <a:r>
              <a:rPr kumimoji="1" lang="ja-JP" altLang="en-US" sz="2000" kern="0" dirty="0"/>
              <a:t>。</a:t>
            </a:r>
            <a:endParaRPr kumimoji="1" lang="en-US" altLang="ja-JP" sz="2000" kern="0" dirty="0"/>
          </a:p>
          <a:p>
            <a:pPr marL="342900" indent="-342900" algn="l">
              <a:spcAft>
                <a:spcPts val="1200"/>
              </a:spcAft>
              <a:buFont typeface="Arial" panose="020B0604020202020204" pitchFamily="34" charset="0"/>
              <a:buChar char="•"/>
            </a:pPr>
            <a:r>
              <a:rPr kumimoji="1" lang="ja-JP" altLang="en-US" sz="2000" kern="0" dirty="0"/>
              <a:t>出向契約等において、出向先が支払う負担金のルールを定める。</a:t>
            </a:r>
            <a:endParaRPr kumimoji="1" lang="en-US" altLang="ja-JP" sz="2000" kern="0" dirty="0"/>
          </a:p>
          <a:p>
            <a:pPr marL="342900" indent="-342900" algn="l">
              <a:spcAft>
                <a:spcPts val="1200"/>
              </a:spcAft>
              <a:buFont typeface="Arial" panose="020B0604020202020204" pitchFamily="34" charset="0"/>
              <a:buChar char="•"/>
            </a:pPr>
            <a:r>
              <a:rPr kumimoji="1" lang="ja-JP" altLang="en-US" sz="2000" kern="0" dirty="0"/>
              <a:t>賃金には基本給の他、各種手当、社会保険料の負担、出向期間中に算定される賞与や退職金を含む。</a:t>
            </a:r>
          </a:p>
        </p:txBody>
      </p:sp>
      <p:sp>
        <p:nvSpPr>
          <p:cNvPr id="6" name="下カーブ矢印 5"/>
          <p:cNvSpPr/>
          <p:nvPr/>
        </p:nvSpPr>
        <p:spPr bwMode="auto">
          <a:xfrm>
            <a:off x="3175736" y="4046360"/>
            <a:ext cx="2888965" cy="620155"/>
          </a:xfrm>
          <a:prstGeom prst="curvedDownArrow">
            <a:avLst/>
          </a:prstGeom>
          <a:ln w="1905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bIns="0" rtlCol="0" anchor="ctr"/>
          <a:lstStyle/>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20" name="テキスト ボックス 19"/>
          <p:cNvSpPr txBox="1"/>
          <p:nvPr/>
        </p:nvSpPr>
        <p:spPr bwMode="auto">
          <a:xfrm>
            <a:off x="3667660" y="4346514"/>
            <a:ext cx="1826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l"/>
            <a:r>
              <a:rPr kumimoji="1" lang="ja-JP" altLang="en-US" sz="1600" kern="0" dirty="0"/>
              <a:t>給与負担金を請求</a:t>
            </a:r>
          </a:p>
        </p:txBody>
      </p:sp>
      <p:sp>
        <p:nvSpPr>
          <p:cNvPr id="21" name="テキスト ボックス 20"/>
          <p:cNvSpPr txBox="1"/>
          <p:nvPr/>
        </p:nvSpPr>
        <p:spPr bwMode="auto">
          <a:xfrm>
            <a:off x="1968630" y="5901549"/>
            <a:ext cx="14157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0" rIns="91440" bIns="0" numCol="1" rtlCol="0" anchor="t" anchorCtr="0" compatLnSpc="1">
            <a:prstTxWarp prst="textNoShape">
              <a:avLst/>
            </a:prstTxWarp>
            <a:spAutoFit/>
          </a:bodyPr>
          <a:lstStyle/>
          <a:p>
            <a:pPr algn="ctr"/>
            <a:r>
              <a:rPr kumimoji="1" lang="ja-JP" altLang="en-US" sz="1600" kern="0" dirty="0"/>
              <a:t>雇用契約</a:t>
            </a:r>
            <a:endParaRPr kumimoji="1" lang="en-US" altLang="ja-JP" sz="1600" kern="0" dirty="0"/>
          </a:p>
          <a:p>
            <a:pPr algn="ctr"/>
            <a:r>
              <a:rPr kumimoji="1" lang="ja-JP" altLang="en-US" sz="1600" kern="0" dirty="0"/>
              <a:t>賃金契約関係</a:t>
            </a:r>
          </a:p>
        </p:txBody>
      </p:sp>
    </p:spTree>
    <p:extLst>
      <p:ext uri="{BB962C8B-B14F-4D97-AF65-F5344CB8AC3E}">
        <p14:creationId xmlns:p14="http://schemas.microsoft.com/office/powerpoint/2010/main" val="419467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7</a:t>
            </a:fld>
            <a:endParaRPr lang="ja-JP" altLang="en-US" dirty="0"/>
          </a:p>
        </p:txBody>
      </p:sp>
      <p:sp>
        <p:nvSpPr>
          <p:cNvPr id="4" name="正方形/長方形 3"/>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所定労働時間・勤務時間</a:t>
            </a:r>
          </a:p>
        </p:txBody>
      </p:sp>
      <p:sp>
        <p:nvSpPr>
          <p:cNvPr id="8" name="テキスト ボックス 7"/>
          <p:cNvSpPr txBox="1"/>
          <p:nvPr/>
        </p:nvSpPr>
        <p:spPr bwMode="auto">
          <a:xfrm>
            <a:off x="701234" y="1908400"/>
            <a:ext cx="797725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marL="342900" indent="-342900" algn="l">
              <a:spcAft>
                <a:spcPts val="1200"/>
              </a:spcAft>
              <a:buFont typeface="Arial" panose="020B0604020202020204" pitchFamily="34" charset="0"/>
              <a:buChar char="•"/>
            </a:pPr>
            <a:r>
              <a:rPr kumimoji="1" lang="ja-JP" altLang="en-US" sz="2000" kern="0" dirty="0"/>
              <a:t>所定労働時間、勤務時間が異なる場合、どのような労働条件を適用するかを決める。</a:t>
            </a:r>
            <a:endParaRPr kumimoji="1" lang="en-US" altLang="ja-JP" sz="2000" kern="0" dirty="0"/>
          </a:p>
          <a:p>
            <a:pPr marL="342900" indent="-342900" algn="l">
              <a:spcAft>
                <a:spcPts val="1200"/>
              </a:spcAft>
              <a:buFont typeface="Arial" panose="020B0604020202020204" pitchFamily="34" charset="0"/>
              <a:buChar char="•"/>
            </a:pPr>
            <a:r>
              <a:rPr kumimoji="1" lang="ja-JP" altLang="en-US" sz="2000" kern="0" dirty="0"/>
              <a:t>労務の提供は出向先で行われるので、</a:t>
            </a:r>
            <a:r>
              <a:rPr kumimoji="1" lang="ja-JP" altLang="en-US" sz="2000" kern="0" dirty="0">
                <a:solidFill>
                  <a:srgbClr val="FF0000"/>
                </a:solidFill>
              </a:rPr>
              <a:t>出向先の所定労働時間・勤務時間を適用するのが一般的</a:t>
            </a:r>
            <a:r>
              <a:rPr kumimoji="1" lang="ja-JP" altLang="en-US" sz="2000" kern="0" dirty="0"/>
              <a:t>である。</a:t>
            </a:r>
            <a:endParaRPr kumimoji="1" lang="en-US" altLang="ja-JP" sz="2000" kern="0" dirty="0"/>
          </a:p>
          <a:p>
            <a:pPr marL="342900" indent="-342900" algn="l">
              <a:spcAft>
                <a:spcPts val="1200"/>
              </a:spcAft>
              <a:buFont typeface="Arial" panose="020B0604020202020204" pitchFamily="34" charset="0"/>
              <a:buChar char="•"/>
            </a:pPr>
            <a:r>
              <a:rPr kumimoji="1" lang="ja-JP" altLang="en-US" sz="2000" kern="0" dirty="0"/>
              <a:t>条件が異なる場合は、</a:t>
            </a:r>
            <a:r>
              <a:rPr kumimoji="1" lang="ja-JP" altLang="en-US" sz="2000" kern="0" dirty="0">
                <a:solidFill>
                  <a:srgbClr val="FF0000"/>
                </a:solidFill>
              </a:rPr>
              <a:t>労働者の不利益とならないよう</a:t>
            </a:r>
            <a:r>
              <a:rPr kumimoji="1" lang="ja-JP" altLang="en-US" sz="2000" kern="0" dirty="0"/>
              <a:t>どのように調整するかを相談して決める。</a:t>
            </a:r>
          </a:p>
        </p:txBody>
      </p:sp>
      <p:sp>
        <p:nvSpPr>
          <p:cNvPr id="14" name="正方形/長方形 13"/>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３</a:t>
            </a:r>
          </a:p>
        </p:txBody>
      </p:sp>
      <p:sp>
        <p:nvSpPr>
          <p:cNvPr id="17" name="正方形/長方形 16"/>
          <p:cNvSpPr/>
          <p:nvPr/>
        </p:nvSpPr>
        <p:spPr bwMode="auto">
          <a:xfrm>
            <a:off x="872836" y="4359414"/>
            <a:ext cx="7672648" cy="2275046"/>
          </a:xfrm>
          <a:prstGeom prst="rect">
            <a:avLst/>
          </a:prstGeom>
          <a:ln w="19050">
            <a:solidFill>
              <a:schemeClr val="bg1">
                <a:lumMod val="50000"/>
              </a:schemeClr>
            </a:solidFill>
            <a:headEnd/>
            <a:tailEnd/>
          </a:ln>
        </p:spPr>
        <p:style>
          <a:lnRef idx="2">
            <a:schemeClr val="accent2"/>
          </a:lnRef>
          <a:fillRef idx="1">
            <a:schemeClr val="lt1"/>
          </a:fillRef>
          <a:effectRef idx="0">
            <a:schemeClr val="accent2"/>
          </a:effectRef>
          <a:fontRef idx="minor">
            <a:schemeClr val="dk1"/>
          </a:fontRef>
        </p:style>
        <p:txBody>
          <a:bodyPr tIns="360000" bIns="0" rtlCol="0" anchor="t"/>
          <a:lstStyle/>
          <a:p>
            <a:r>
              <a:rPr lang="ja-JP" altLang="en-US" sz="1600" dirty="0">
                <a:solidFill>
                  <a:schemeClr val="tx1"/>
                </a:solidFill>
              </a:rPr>
              <a:t>東部病院</a:t>
            </a:r>
            <a:r>
              <a:rPr lang="en-US" altLang="ja-JP" sz="1600" dirty="0">
                <a:solidFill>
                  <a:schemeClr val="tx1"/>
                </a:solidFill>
              </a:rPr>
              <a:t>		</a:t>
            </a:r>
            <a:r>
              <a:rPr lang="ja-JP" altLang="en-US" sz="1600" dirty="0">
                <a:solidFill>
                  <a:schemeClr val="tx1"/>
                </a:solidFill>
              </a:rPr>
              <a:t>　　　　　　　　汐田病院</a:t>
            </a:r>
            <a:endParaRPr lang="en-US" altLang="ja-JP" sz="1600" dirty="0">
              <a:solidFill>
                <a:schemeClr val="tx1"/>
              </a:solidFill>
            </a:endParaRPr>
          </a:p>
          <a:p>
            <a:r>
              <a:rPr lang="ja-JP" altLang="en-US" sz="1600" dirty="0">
                <a:solidFill>
                  <a:schemeClr val="tx1"/>
                </a:solidFill>
              </a:rPr>
              <a:t>日勤　</a:t>
            </a:r>
            <a:r>
              <a:rPr lang="en-US" altLang="ja-JP" sz="1600" dirty="0">
                <a:solidFill>
                  <a:schemeClr val="tx1"/>
                </a:solidFill>
              </a:rPr>
              <a:t>8:30</a:t>
            </a:r>
            <a:r>
              <a:rPr lang="ja-JP" altLang="en-US" sz="1600" dirty="0">
                <a:solidFill>
                  <a:schemeClr val="tx1"/>
                </a:solidFill>
              </a:rPr>
              <a:t>～</a:t>
            </a:r>
            <a:r>
              <a:rPr lang="en-US" altLang="ja-JP" sz="1600" dirty="0">
                <a:solidFill>
                  <a:schemeClr val="tx1"/>
                </a:solidFill>
              </a:rPr>
              <a:t>17:06</a:t>
            </a:r>
            <a:r>
              <a:rPr lang="ja-JP" altLang="en-US" sz="1600" dirty="0">
                <a:solidFill>
                  <a:schemeClr val="tx1"/>
                </a:solidFill>
              </a:rPr>
              <a:t>（実働</a:t>
            </a:r>
            <a:r>
              <a:rPr lang="en-US" altLang="ja-JP" sz="1600" dirty="0">
                <a:solidFill>
                  <a:schemeClr val="tx1"/>
                </a:solidFill>
              </a:rPr>
              <a:t>7.6h</a:t>
            </a:r>
            <a:r>
              <a:rPr lang="ja-JP" altLang="en-US" sz="1600" dirty="0">
                <a:solidFill>
                  <a:schemeClr val="tx1"/>
                </a:solidFill>
              </a:rPr>
              <a:t>）　　　</a:t>
            </a:r>
            <a:r>
              <a:rPr lang="en-US" altLang="ja-JP" sz="1600" dirty="0">
                <a:solidFill>
                  <a:schemeClr val="tx1"/>
                </a:solidFill>
              </a:rPr>
              <a:t>A</a:t>
            </a:r>
            <a:r>
              <a:rPr lang="ja-JP" altLang="en-US" sz="1600" dirty="0">
                <a:solidFill>
                  <a:schemeClr val="tx1"/>
                </a:solidFill>
              </a:rPr>
              <a:t>日勤　</a:t>
            </a:r>
            <a:r>
              <a:rPr lang="en-US" altLang="ja-JP" sz="1600" dirty="0">
                <a:solidFill>
                  <a:schemeClr val="tx1"/>
                </a:solidFill>
              </a:rPr>
              <a:t>8:30</a:t>
            </a:r>
            <a:r>
              <a:rPr lang="ja-JP" altLang="en-US" sz="1600" dirty="0">
                <a:solidFill>
                  <a:schemeClr val="tx1"/>
                </a:solidFill>
              </a:rPr>
              <a:t>～</a:t>
            </a:r>
            <a:r>
              <a:rPr lang="en-US" altLang="ja-JP" sz="1600" dirty="0">
                <a:solidFill>
                  <a:schemeClr val="tx1"/>
                </a:solidFill>
              </a:rPr>
              <a:t>17:00</a:t>
            </a:r>
            <a:r>
              <a:rPr lang="ja-JP" altLang="en-US" sz="1600" dirty="0">
                <a:solidFill>
                  <a:schemeClr val="tx1"/>
                </a:solidFill>
              </a:rPr>
              <a:t>（実働</a:t>
            </a:r>
            <a:r>
              <a:rPr lang="en-US" altLang="ja-JP" sz="1600" dirty="0">
                <a:solidFill>
                  <a:schemeClr val="tx1"/>
                </a:solidFill>
              </a:rPr>
              <a:t>7.5h</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夜勤　</a:t>
            </a:r>
            <a:r>
              <a:rPr lang="en-US" altLang="ja-JP" sz="1600" dirty="0">
                <a:solidFill>
                  <a:schemeClr val="tx1"/>
                </a:solidFill>
              </a:rPr>
              <a:t>16:30</a:t>
            </a:r>
            <a:r>
              <a:rPr lang="ja-JP" altLang="en-US" sz="1600" dirty="0">
                <a:solidFill>
                  <a:schemeClr val="tx1"/>
                </a:solidFill>
              </a:rPr>
              <a:t>～翌</a:t>
            </a:r>
            <a:r>
              <a:rPr lang="en-US" altLang="ja-JP" sz="1600" dirty="0">
                <a:solidFill>
                  <a:schemeClr val="tx1"/>
                </a:solidFill>
              </a:rPr>
              <a:t>9:00</a:t>
            </a:r>
            <a:r>
              <a:rPr lang="ja-JP" altLang="en-US" sz="1600" dirty="0">
                <a:solidFill>
                  <a:schemeClr val="tx1"/>
                </a:solidFill>
              </a:rPr>
              <a:t> （実働</a:t>
            </a:r>
            <a:r>
              <a:rPr lang="en-US" altLang="ja-JP" sz="1600" dirty="0">
                <a:solidFill>
                  <a:schemeClr val="tx1"/>
                </a:solidFill>
              </a:rPr>
              <a:t>14.5h</a:t>
            </a:r>
            <a:r>
              <a:rPr lang="ja-JP" altLang="en-US" sz="1600" dirty="0">
                <a:solidFill>
                  <a:schemeClr val="tx1"/>
                </a:solidFill>
              </a:rPr>
              <a:t>） 　</a:t>
            </a:r>
            <a:r>
              <a:rPr lang="en-US" altLang="ja-JP" sz="1600" dirty="0">
                <a:solidFill>
                  <a:schemeClr val="tx1"/>
                </a:solidFill>
              </a:rPr>
              <a:t>B</a:t>
            </a:r>
            <a:r>
              <a:rPr lang="ja-JP" altLang="en-US" sz="1600" dirty="0">
                <a:solidFill>
                  <a:schemeClr val="tx1"/>
                </a:solidFill>
              </a:rPr>
              <a:t>日勤　</a:t>
            </a:r>
            <a:r>
              <a:rPr lang="en-US" altLang="ja-JP" sz="1600" dirty="0">
                <a:solidFill>
                  <a:schemeClr val="tx1"/>
                </a:solidFill>
              </a:rPr>
              <a:t>11:30</a:t>
            </a:r>
            <a:r>
              <a:rPr lang="ja-JP" altLang="en-US" sz="1600" dirty="0">
                <a:solidFill>
                  <a:schemeClr val="tx1"/>
                </a:solidFill>
              </a:rPr>
              <a:t>～</a:t>
            </a:r>
            <a:r>
              <a:rPr lang="en-US" altLang="ja-JP" sz="1600" dirty="0">
                <a:solidFill>
                  <a:schemeClr val="tx1"/>
                </a:solidFill>
              </a:rPr>
              <a:t>20:00</a:t>
            </a:r>
            <a:r>
              <a:rPr lang="ja-JP" altLang="en-US" sz="1600" dirty="0">
                <a:solidFill>
                  <a:schemeClr val="tx1"/>
                </a:solidFill>
              </a:rPr>
              <a:t>（実働</a:t>
            </a:r>
            <a:r>
              <a:rPr lang="en-US" altLang="ja-JP" sz="1600" dirty="0">
                <a:solidFill>
                  <a:schemeClr val="tx1"/>
                </a:solidFill>
              </a:rPr>
              <a:t>7.5h</a:t>
            </a:r>
            <a:r>
              <a:rPr lang="ja-JP" altLang="en-US" sz="1600" dirty="0">
                <a:solidFill>
                  <a:schemeClr val="tx1"/>
                </a:solidFill>
              </a:rPr>
              <a:t>）</a:t>
            </a:r>
            <a:endParaRPr lang="en-US" altLang="ja-JP" sz="1600" dirty="0">
              <a:solidFill>
                <a:schemeClr val="tx1"/>
              </a:solidFill>
            </a:endParaRPr>
          </a:p>
          <a:p>
            <a:r>
              <a:rPr lang="ja-JP" altLang="en-US" sz="1600" dirty="0">
                <a:solidFill>
                  <a:schemeClr val="tx1"/>
                </a:solidFill>
              </a:rPr>
              <a:t>　　　　　　　　　　　　　　　　　夜勤　</a:t>
            </a:r>
            <a:r>
              <a:rPr lang="en-US" altLang="ja-JP" sz="1600" dirty="0">
                <a:solidFill>
                  <a:schemeClr val="tx1"/>
                </a:solidFill>
              </a:rPr>
              <a:t>19:00</a:t>
            </a:r>
            <a:r>
              <a:rPr lang="ja-JP" altLang="en-US" sz="1600" dirty="0">
                <a:solidFill>
                  <a:schemeClr val="tx1"/>
                </a:solidFill>
              </a:rPr>
              <a:t>～</a:t>
            </a:r>
            <a:r>
              <a:rPr lang="en-US" altLang="ja-JP" sz="1600" dirty="0">
                <a:solidFill>
                  <a:schemeClr val="tx1"/>
                </a:solidFill>
              </a:rPr>
              <a:t>9:00</a:t>
            </a:r>
            <a:r>
              <a:rPr lang="ja-JP" altLang="en-US" sz="1600" dirty="0">
                <a:solidFill>
                  <a:schemeClr val="tx1"/>
                </a:solidFill>
              </a:rPr>
              <a:t>　（実働</a:t>
            </a:r>
            <a:r>
              <a:rPr lang="en-US" altLang="ja-JP" sz="1600" dirty="0">
                <a:solidFill>
                  <a:schemeClr val="tx1"/>
                </a:solidFill>
              </a:rPr>
              <a:t>12h</a:t>
            </a:r>
            <a:r>
              <a:rPr lang="ja-JP" altLang="en-US" sz="1600" dirty="0">
                <a:solidFill>
                  <a:schemeClr val="tx1"/>
                </a:solidFill>
              </a:rPr>
              <a:t>）</a:t>
            </a:r>
            <a:endParaRPr lang="en-US" altLang="ja-JP" sz="1600" dirty="0">
              <a:solidFill>
                <a:schemeClr val="tx1"/>
              </a:solidFill>
            </a:endParaRPr>
          </a:p>
          <a:p>
            <a:endParaRPr lang="en-US" altLang="ja-JP" sz="1600" dirty="0">
              <a:solidFill>
                <a:schemeClr val="tx1"/>
              </a:solidFill>
            </a:endParaRPr>
          </a:p>
          <a:p>
            <a:r>
              <a:rPr lang="ja-JP" altLang="en-US" dirty="0">
                <a:solidFill>
                  <a:schemeClr val="tx1"/>
                </a:solidFill>
              </a:rPr>
              <a:t>原則、出向先の所定労働時間で勤務することとし、労働時間の増加がある場合は、給与で調整した。</a:t>
            </a:r>
            <a:endParaRPr lang="en-US" altLang="ja-JP" dirty="0">
              <a:solidFill>
                <a:schemeClr val="tx1"/>
              </a:solidFill>
            </a:endParaRPr>
          </a:p>
          <a:p>
            <a:pPr algn="l">
              <a:spcBef>
                <a:spcPct val="0"/>
              </a:spcBef>
            </a:pPr>
            <a:endParaRPr kumimoji="1" lang="ja-JP" altLang="en-US" dirty="0">
              <a:solidFill>
                <a:schemeClr val="tx1"/>
              </a:solidFill>
              <a:latin typeface="+mn-ea"/>
              <a:ea typeface="+mn-ea"/>
              <a:cs typeface="Times New Roman" panose="02020603050405020304" pitchFamily="18" charset="0"/>
            </a:endParaRPr>
          </a:p>
        </p:txBody>
      </p:sp>
      <p:sp>
        <p:nvSpPr>
          <p:cNvPr id="16" name="フローチャート: 端子 15"/>
          <p:cNvSpPr/>
          <p:nvPr/>
        </p:nvSpPr>
        <p:spPr bwMode="auto">
          <a:xfrm>
            <a:off x="992179" y="4226123"/>
            <a:ext cx="1029556" cy="349135"/>
          </a:xfrm>
          <a:prstGeom prst="flowChartTerminator">
            <a:avLst/>
          </a:prstGeom>
          <a:solidFill>
            <a:srgbClr val="0070C0"/>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spcBef>
                <a:spcPct val="0"/>
              </a:spcBef>
            </a:pPr>
            <a:r>
              <a:rPr kumimoji="1" lang="ja-JP" altLang="en-US" sz="1400" kern="0" dirty="0">
                <a:solidFill>
                  <a:schemeClr val="bg1"/>
                </a:solidFill>
                <a:latin typeface="+mn-ea"/>
                <a:ea typeface="+mn-ea"/>
                <a:cs typeface="Times New Roman" panose="02020603050405020304" pitchFamily="18" charset="0"/>
              </a:rPr>
              <a:t>事例紹介</a:t>
            </a:r>
          </a:p>
        </p:txBody>
      </p:sp>
    </p:spTree>
    <p:extLst>
      <p:ext uri="{BB962C8B-B14F-4D97-AF65-F5344CB8AC3E}">
        <p14:creationId xmlns:p14="http://schemas.microsoft.com/office/powerpoint/2010/main" val="203487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8</a:t>
            </a:fld>
            <a:endParaRPr lang="ja-JP" altLang="en-US" dirty="0"/>
          </a:p>
        </p:txBody>
      </p:sp>
      <p:sp>
        <p:nvSpPr>
          <p:cNvPr id="4" name="正方形/長方形 3"/>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休日・休暇</a:t>
            </a:r>
          </a:p>
        </p:txBody>
      </p:sp>
      <p:sp>
        <p:nvSpPr>
          <p:cNvPr id="8" name="テキスト ボックス 7"/>
          <p:cNvSpPr txBox="1"/>
          <p:nvPr/>
        </p:nvSpPr>
        <p:spPr bwMode="auto">
          <a:xfrm>
            <a:off x="701234" y="1942560"/>
            <a:ext cx="79682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marL="342900" indent="-342900" algn="l">
              <a:buFont typeface="Arial" panose="020B0604020202020204" pitchFamily="34" charset="0"/>
              <a:buChar char="•"/>
            </a:pPr>
            <a:r>
              <a:rPr kumimoji="1" lang="ja-JP" altLang="en-US" sz="2000" kern="0" dirty="0"/>
              <a:t>出向元、出向先どちらの制度を適用すべきか検討する。賃金の決定根拠にも関連するため、</a:t>
            </a:r>
            <a:r>
              <a:rPr kumimoji="1" lang="ja-JP" altLang="en-US" sz="2000" kern="0" dirty="0">
                <a:solidFill>
                  <a:srgbClr val="FF0000"/>
                </a:solidFill>
              </a:rPr>
              <a:t>出向元の制度に合わせる方が運用がしやすい</a:t>
            </a:r>
            <a:r>
              <a:rPr kumimoji="1" lang="ja-JP" altLang="en-US" sz="2000" kern="0" dirty="0"/>
              <a:t>。</a:t>
            </a:r>
          </a:p>
        </p:txBody>
      </p:sp>
      <p:sp>
        <p:nvSpPr>
          <p:cNvPr id="14" name="正方形/長方形 13"/>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４</a:t>
            </a:r>
          </a:p>
        </p:txBody>
      </p:sp>
      <p:sp>
        <p:nvSpPr>
          <p:cNvPr id="9" name="正方形/長方形 8"/>
          <p:cNvSpPr/>
          <p:nvPr/>
        </p:nvSpPr>
        <p:spPr bwMode="auto">
          <a:xfrm>
            <a:off x="872836" y="4359414"/>
            <a:ext cx="7672648" cy="1733815"/>
          </a:xfrm>
          <a:prstGeom prst="rect">
            <a:avLst/>
          </a:prstGeom>
          <a:ln w="19050">
            <a:solidFill>
              <a:schemeClr val="bg1">
                <a:lumMod val="50000"/>
              </a:schemeClr>
            </a:solidFill>
            <a:headEnd/>
            <a:tailEnd/>
          </a:ln>
        </p:spPr>
        <p:style>
          <a:lnRef idx="2">
            <a:schemeClr val="accent2"/>
          </a:lnRef>
          <a:fillRef idx="1">
            <a:schemeClr val="lt1"/>
          </a:fillRef>
          <a:effectRef idx="0">
            <a:schemeClr val="accent2"/>
          </a:effectRef>
          <a:fontRef idx="minor">
            <a:schemeClr val="dk1"/>
          </a:fontRef>
        </p:style>
        <p:txBody>
          <a:bodyPr tIns="360000" bIns="0" rtlCol="0" anchor="t"/>
          <a:lstStyle/>
          <a:p>
            <a:pPr marL="285750" indent="-285750">
              <a:spcAft>
                <a:spcPts val="1200"/>
              </a:spcAft>
              <a:buFont typeface="Arial" panose="020B0604020202020204" pitchFamily="34" charset="0"/>
              <a:buChar char="•"/>
            </a:pPr>
            <a:r>
              <a:rPr lang="ja-JP" altLang="en-US" sz="1600" dirty="0">
                <a:solidFill>
                  <a:schemeClr val="tx1"/>
                </a:solidFill>
              </a:rPr>
              <a:t>東部病院と汐田病院も所定の公休数に違いがあったため、出向時はそれぞれの出向職員には出向元の公休数を適用した。（現場の所属長は負担増）</a:t>
            </a:r>
            <a:endParaRPr lang="en-US" altLang="ja-JP" sz="1600" dirty="0">
              <a:solidFill>
                <a:schemeClr val="tx1"/>
              </a:solidFill>
            </a:endParaRPr>
          </a:p>
          <a:p>
            <a:pPr marL="285750" indent="-285750">
              <a:spcAft>
                <a:spcPts val="1200"/>
              </a:spcAft>
              <a:buFont typeface="Arial" panose="020B0604020202020204" pitchFamily="34" charset="0"/>
              <a:buChar char="•"/>
            </a:pPr>
            <a:r>
              <a:rPr lang="ja-JP" altLang="en-US" sz="1600" dirty="0">
                <a:solidFill>
                  <a:schemeClr val="tx1"/>
                </a:solidFill>
              </a:rPr>
              <a:t>勤務表の締め日にも違いがあった（東部：月末　汐田：</a:t>
            </a:r>
            <a:r>
              <a:rPr lang="en-US" altLang="ja-JP" sz="1600" dirty="0">
                <a:solidFill>
                  <a:schemeClr val="tx1"/>
                </a:solidFill>
              </a:rPr>
              <a:t>25</a:t>
            </a:r>
            <a:r>
              <a:rPr lang="ja-JP" altLang="en-US" sz="1600" dirty="0">
                <a:solidFill>
                  <a:schemeClr val="tx1"/>
                </a:solidFill>
              </a:rPr>
              <a:t>日）ため、勤務日・勤務時間の記録はやむを得ず紙による運用とした。</a:t>
            </a:r>
            <a:endParaRPr lang="en-US" altLang="ja-JP" sz="1600" dirty="0">
              <a:solidFill>
                <a:schemeClr val="tx1"/>
              </a:solidFill>
            </a:endParaRPr>
          </a:p>
        </p:txBody>
      </p:sp>
      <p:sp>
        <p:nvSpPr>
          <p:cNvPr id="11" name="フローチャート: 端子 10"/>
          <p:cNvSpPr/>
          <p:nvPr/>
        </p:nvSpPr>
        <p:spPr bwMode="auto">
          <a:xfrm>
            <a:off x="992179" y="4226123"/>
            <a:ext cx="1029556" cy="349135"/>
          </a:xfrm>
          <a:prstGeom prst="flowChartTerminator">
            <a:avLst/>
          </a:prstGeom>
          <a:solidFill>
            <a:srgbClr val="0070C0"/>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spcBef>
                <a:spcPct val="0"/>
              </a:spcBef>
            </a:pPr>
            <a:r>
              <a:rPr kumimoji="1" lang="ja-JP" altLang="en-US" sz="1400" kern="0" dirty="0">
                <a:solidFill>
                  <a:schemeClr val="bg1"/>
                </a:solidFill>
                <a:latin typeface="+mn-ea"/>
                <a:ea typeface="+mn-ea"/>
                <a:cs typeface="Times New Roman" panose="02020603050405020304" pitchFamily="18" charset="0"/>
              </a:rPr>
              <a:t>事例紹介</a:t>
            </a:r>
          </a:p>
        </p:txBody>
      </p:sp>
    </p:spTree>
    <p:extLst>
      <p:ext uri="{BB962C8B-B14F-4D97-AF65-F5344CB8AC3E}">
        <p14:creationId xmlns:p14="http://schemas.microsoft.com/office/powerpoint/2010/main" val="329295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在籍型出向の実施手続き</a:t>
            </a:r>
          </a:p>
        </p:txBody>
      </p:sp>
      <p:sp>
        <p:nvSpPr>
          <p:cNvPr id="7" name="スライド番号プレースホルダー 6"/>
          <p:cNvSpPr>
            <a:spLocks noGrp="1"/>
          </p:cNvSpPr>
          <p:nvPr>
            <p:ph type="sldNum" sz="quarter" idx="10"/>
          </p:nvPr>
        </p:nvSpPr>
        <p:spPr/>
        <p:txBody>
          <a:bodyPr/>
          <a:lstStyle/>
          <a:p>
            <a:pPr>
              <a:defRPr/>
            </a:pPr>
            <a:fld id="{81D4224B-1314-480F-A747-349BC9CBEBF3}" type="slidenum">
              <a:rPr lang="en-US" altLang="ja-JP" smtClean="0"/>
              <a:pPr>
                <a:defRPr/>
              </a:pPr>
              <a:t>9</a:t>
            </a:fld>
            <a:endParaRPr lang="ja-JP" altLang="en-US" dirty="0"/>
          </a:p>
        </p:txBody>
      </p:sp>
      <p:sp>
        <p:nvSpPr>
          <p:cNvPr id="4" name="正方形/長方形 3"/>
          <p:cNvSpPr/>
          <p:nvPr/>
        </p:nvSpPr>
        <p:spPr bwMode="auto">
          <a:xfrm>
            <a:off x="701234" y="968477"/>
            <a:ext cx="4610599" cy="553096"/>
          </a:xfrm>
          <a:prstGeom prst="rect">
            <a:avLst/>
          </a:prstGeom>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792000" bIns="0" rtlCol="0" anchor="ctr"/>
          <a:lstStyle/>
          <a:p>
            <a:pPr>
              <a:spcBef>
                <a:spcPct val="0"/>
              </a:spcBef>
            </a:pPr>
            <a:r>
              <a:rPr kumimoji="1" lang="ja-JP" altLang="en-US" dirty="0">
                <a:solidFill>
                  <a:schemeClr val="tx1"/>
                </a:solidFill>
                <a:latin typeface="+mn-ea"/>
                <a:ea typeface="+mn-ea"/>
                <a:cs typeface="Times New Roman" panose="02020603050405020304" pitchFamily="18" charset="0"/>
              </a:rPr>
              <a:t>福利厚生に関すること</a:t>
            </a:r>
          </a:p>
        </p:txBody>
      </p:sp>
      <p:sp>
        <p:nvSpPr>
          <p:cNvPr id="8" name="テキスト ボックス 7"/>
          <p:cNvSpPr txBox="1"/>
          <p:nvPr/>
        </p:nvSpPr>
        <p:spPr bwMode="auto">
          <a:xfrm>
            <a:off x="701234" y="1963823"/>
            <a:ext cx="80145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rtlCol="0" anchor="t" anchorCtr="0" compatLnSpc="1">
            <a:prstTxWarp prst="textNoShape">
              <a:avLst/>
            </a:prstTxWarp>
            <a:spAutoFit/>
          </a:bodyPr>
          <a:lstStyle/>
          <a:p>
            <a:pPr marL="342900" indent="-342900" algn="l">
              <a:spcAft>
                <a:spcPts val="1200"/>
              </a:spcAft>
              <a:buFont typeface="Arial" panose="020B0604020202020204" pitchFamily="34" charset="0"/>
              <a:buChar char="•"/>
            </a:pPr>
            <a:r>
              <a:rPr kumimoji="1" lang="ja-JP" altLang="en-US" sz="2000" kern="0" dirty="0"/>
              <a:t>福利厚生も雇用契約の一部と解釈できるため、出向職員に</a:t>
            </a:r>
            <a:r>
              <a:rPr kumimoji="1" lang="ja-JP" altLang="en-US" sz="2000" kern="0" dirty="0">
                <a:solidFill>
                  <a:srgbClr val="FF0000"/>
                </a:solidFill>
              </a:rPr>
              <a:t>できる限り不利益にならないよう配慮</a:t>
            </a:r>
            <a:r>
              <a:rPr kumimoji="1" lang="ja-JP" altLang="en-US" sz="2000" kern="0" dirty="0"/>
              <a:t>する必要がある。</a:t>
            </a:r>
            <a:endParaRPr kumimoji="1" lang="en-US" altLang="ja-JP" sz="2000" kern="0" dirty="0"/>
          </a:p>
          <a:p>
            <a:pPr marL="342900" indent="-342900" algn="l">
              <a:spcAft>
                <a:spcPts val="1200"/>
              </a:spcAft>
              <a:buFont typeface="Arial" panose="020B0604020202020204" pitchFamily="34" charset="0"/>
              <a:buChar char="•"/>
            </a:pPr>
            <a:r>
              <a:rPr kumimoji="1" lang="ja-JP" altLang="en-US" sz="2000" kern="0" dirty="0"/>
              <a:t>職員寮、駐車場の利用、健康診断、食事補助等に関する取り決めを検討する。</a:t>
            </a:r>
          </a:p>
        </p:txBody>
      </p:sp>
      <p:sp>
        <p:nvSpPr>
          <p:cNvPr id="14" name="正方形/長方形 13"/>
          <p:cNvSpPr/>
          <p:nvPr/>
        </p:nvSpPr>
        <p:spPr bwMode="auto">
          <a:xfrm>
            <a:off x="701234" y="968477"/>
            <a:ext cx="581889" cy="553096"/>
          </a:xfrm>
          <a:prstGeom prst="rect">
            <a:avLst/>
          </a:prstGeom>
          <a:solidFill>
            <a:schemeClr val="accent2"/>
          </a:solidFill>
          <a:ln w="38100">
            <a:solidFill>
              <a:schemeClr val="accent2"/>
            </a:solidFill>
            <a:headEnd/>
            <a:tailEnd/>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spcBef>
                <a:spcPct val="0"/>
              </a:spcBef>
            </a:pP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５</a:t>
            </a:r>
          </a:p>
        </p:txBody>
      </p:sp>
      <p:sp>
        <p:nvSpPr>
          <p:cNvPr id="9" name="正方形/長方形 8"/>
          <p:cNvSpPr/>
          <p:nvPr/>
        </p:nvSpPr>
        <p:spPr bwMode="auto">
          <a:xfrm>
            <a:off x="872836" y="4359414"/>
            <a:ext cx="7672648" cy="1733815"/>
          </a:xfrm>
          <a:prstGeom prst="rect">
            <a:avLst/>
          </a:prstGeom>
          <a:ln w="19050">
            <a:solidFill>
              <a:schemeClr val="bg1">
                <a:lumMod val="50000"/>
              </a:schemeClr>
            </a:solidFill>
            <a:headEnd/>
            <a:tailEnd/>
          </a:ln>
        </p:spPr>
        <p:style>
          <a:lnRef idx="2">
            <a:schemeClr val="accent2"/>
          </a:lnRef>
          <a:fillRef idx="1">
            <a:schemeClr val="lt1"/>
          </a:fillRef>
          <a:effectRef idx="0">
            <a:schemeClr val="accent2"/>
          </a:effectRef>
          <a:fontRef idx="minor">
            <a:schemeClr val="dk1"/>
          </a:fontRef>
        </p:style>
        <p:txBody>
          <a:bodyPr tIns="360000" bIns="0" rtlCol="0" anchor="t"/>
          <a:lstStyle/>
          <a:p>
            <a:pPr marL="285750" indent="-285750">
              <a:spcAft>
                <a:spcPts val="1200"/>
              </a:spcAft>
              <a:buFont typeface="Arial" panose="020B0604020202020204" pitchFamily="34" charset="0"/>
              <a:buChar char="•"/>
            </a:pPr>
            <a:r>
              <a:rPr lang="ja-JP" altLang="en-US" sz="1600" dirty="0">
                <a:solidFill>
                  <a:schemeClr val="tx1"/>
                </a:solidFill>
              </a:rPr>
              <a:t>現時点で該当者はいないが、東部病院から汐田病院へ出向時に職員寮を継続して利用できる運用を定めた。</a:t>
            </a:r>
            <a:endParaRPr lang="en-US" altLang="ja-JP" sz="1600" dirty="0">
              <a:solidFill>
                <a:schemeClr val="tx1"/>
              </a:solidFill>
            </a:endParaRPr>
          </a:p>
          <a:p>
            <a:pPr marL="285750" indent="-285750">
              <a:spcAft>
                <a:spcPts val="1200"/>
              </a:spcAft>
              <a:buFont typeface="Arial" panose="020B0604020202020204" pitchFamily="34" charset="0"/>
              <a:buChar char="•"/>
            </a:pPr>
            <a:r>
              <a:rPr lang="ja-JP" altLang="en-US" sz="1600" dirty="0">
                <a:solidFill>
                  <a:schemeClr val="tx1"/>
                </a:solidFill>
              </a:rPr>
              <a:t>健康診断や予防接種は、出向元の制度で行うルールとした。</a:t>
            </a:r>
            <a:endParaRPr lang="en-US" altLang="ja-JP" sz="1600" dirty="0">
              <a:solidFill>
                <a:schemeClr val="tx1"/>
              </a:solidFill>
            </a:endParaRPr>
          </a:p>
        </p:txBody>
      </p:sp>
      <p:sp>
        <p:nvSpPr>
          <p:cNvPr id="11" name="フローチャート: 端子 10"/>
          <p:cNvSpPr/>
          <p:nvPr/>
        </p:nvSpPr>
        <p:spPr bwMode="auto">
          <a:xfrm>
            <a:off x="992179" y="4226123"/>
            <a:ext cx="1029556" cy="349135"/>
          </a:xfrm>
          <a:prstGeom prst="flowChartTerminator">
            <a:avLst/>
          </a:prstGeom>
          <a:solidFill>
            <a:srgbClr val="0070C0"/>
          </a:solidFill>
          <a:ln>
            <a:noFill/>
            <a:headEnd/>
            <a:tailEnd/>
          </a:ln>
        </p:spPr>
        <p:style>
          <a:lnRef idx="2">
            <a:schemeClr val="dk1"/>
          </a:lnRef>
          <a:fillRef idx="1">
            <a:schemeClr val="lt1"/>
          </a:fillRef>
          <a:effectRef idx="0">
            <a:schemeClr val="dk1"/>
          </a:effectRef>
          <a:fontRef idx="minor">
            <a:schemeClr val="dk1"/>
          </a:fontRef>
        </p:style>
        <p:txBody>
          <a:bodyPr lIns="0" tIns="0" rIns="0" bIns="0" rtlCol="0" anchor="ctr"/>
          <a:lstStyle/>
          <a:p>
            <a:pPr algn="ctr">
              <a:spcBef>
                <a:spcPct val="0"/>
              </a:spcBef>
            </a:pPr>
            <a:r>
              <a:rPr kumimoji="1" lang="ja-JP" altLang="en-US" sz="1400" kern="0" dirty="0">
                <a:solidFill>
                  <a:schemeClr val="bg1"/>
                </a:solidFill>
                <a:latin typeface="+mn-ea"/>
                <a:ea typeface="+mn-ea"/>
                <a:cs typeface="Times New Roman" panose="02020603050405020304" pitchFamily="18" charset="0"/>
              </a:rPr>
              <a:t>事例紹介</a:t>
            </a:r>
          </a:p>
        </p:txBody>
      </p:sp>
    </p:spTree>
    <p:extLst>
      <p:ext uri="{BB962C8B-B14F-4D97-AF65-F5344CB8AC3E}">
        <p14:creationId xmlns:p14="http://schemas.microsoft.com/office/powerpoint/2010/main" val="526380092"/>
      </p:ext>
    </p:extLst>
  </p:cSld>
  <p:clrMapOvr>
    <a:masterClrMapping/>
  </p:clrMapOvr>
</p:sld>
</file>

<file path=ppt/theme/theme1.xml><?xml version="1.0" encoding="utf-8"?>
<a:theme xmlns:a="http://schemas.openxmlformats.org/drawingml/2006/main" name="20180499_WAPpptマスタ_FCSWAT">
  <a:themeElements>
    <a:clrScheme name="ユーザー定義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19050">
          <a:solidFill>
            <a:schemeClr val="accent2"/>
          </a:solidFill>
          <a:headEnd/>
          <a:tailEnd/>
        </a:ln>
      </a:spPr>
      <a:bodyPr bIns="0" rtlCol="0" anchor="ctr"/>
      <a:lstStyle>
        <a:defPPr algn="l">
          <a:spcBef>
            <a:spcPct val="0"/>
          </a:spcBef>
          <a:defRPr kumimoji="1" dirty="0">
            <a:solidFill>
              <a:schemeClr val="tx1"/>
            </a:solidFill>
            <a:latin typeface="+mn-ea"/>
            <a:ea typeface="+mn-ea"/>
            <a:cs typeface="Times New Roman" panose="02020603050405020304" pitchFamily="18" charset="0"/>
          </a:defRPr>
        </a:defPPr>
      </a:lstStyle>
      <a:style>
        <a:lnRef idx="2">
          <a:schemeClr val="accent2"/>
        </a:lnRef>
        <a:fillRef idx="1">
          <a:schemeClr val="lt1"/>
        </a:fillRef>
        <a:effectRef idx="0">
          <a:schemeClr val="accent2"/>
        </a:effectRef>
        <a:fontRef idx="minor">
          <a:schemeClr val="dk1"/>
        </a:fontRef>
      </a:style>
    </a:spDef>
    <a:lnDef>
      <a:spPr bwMode="auto">
        <a:ln w="19050">
          <a:headEnd type="none" w="med" len="med"/>
          <a:tailEnd type="none" w="med" len="med"/>
        </a:ln>
      </a:spPr>
      <a:bodyPr/>
      <a:lstStyle/>
      <a:style>
        <a:lnRef idx="1">
          <a:schemeClr val="accent2"/>
        </a:lnRef>
        <a:fillRef idx="0">
          <a:schemeClr val="accent2"/>
        </a:fillRef>
        <a:effectRef idx="0">
          <a:schemeClr val="accent2"/>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none" lIns="91440" tIns="0" rIns="91440" bIns="0" numCol="1" rtlCol="0" anchor="t" anchorCtr="0" compatLnSpc="1">
        <a:prstTxWarp prst="textNoShape">
          <a:avLst/>
        </a:prstTxWarp>
        <a:spAutoFit/>
      </a:bodyPr>
      <a:lstStyle>
        <a:defPPr algn="l">
          <a:defRPr kumimoji="1" sz="1600" kern="0" dirty="0"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0816_丸伊pptテンプレマスタ" id="{0794A6FD-B3B5-45AB-8DA2-3A28B9F4EA71}" vid="{2DD3A053-5630-4D8F-9596-B25D83D334C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32761</TotalTime>
  <Words>1199</Words>
  <Application>Microsoft Office PowerPoint</Application>
  <PresentationFormat>画面に合わせる (4:3)</PresentationFormat>
  <Paragraphs>142</Paragraphs>
  <Slides>12</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HGP創英角ｺﾞｼｯｸUB</vt:lpstr>
      <vt:lpstr>HGS創英角ﾎﾟｯﾌﾟ体</vt:lpstr>
      <vt:lpstr>Meiryo UI</vt:lpstr>
      <vt:lpstr>メイリオ</vt:lpstr>
      <vt:lpstr>游ゴシック</vt:lpstr>
      <vt:lpstr>Arial</vt:lpstr>
      <vt:lpstr>Calibri</vt:lpstr>
      <vt:lpstr>Times New Roman</vt:lpstr>
      <vt:lpstr>20180499_WAPpptマスタ_FCSWAT</vt:lpstr>
      <vt:lpstr>かながわ地域看護師養成の取り組み</vt:lpstr>
      <vt:lpstr>出向とは</vt:lpstr>
      <vt:lpstr>出向の類型の整理（１）</vt:lpstr>
      <vt:lpstr>出向の類型の整理（２）</vt:lpstr>
      <vt:lpstr>在籍型出向の実施手続き</vt:lpstr>
      <vt:lpstr>在籍型出向の実施手続き</vt:lpstr>
      <vt:lpstr>在籍型出向の実施手続き</vt:lpstr>
      <vt:lpstr>在籍型出向の実施手続き</vt:lpstr>
      <vt:lpstr>在籍型出向の実施手続き</vt:lpstr>
      <vt:lpstr>在籍型出向の実施手続き</vt:lpstr>
      <vt:lpstr>在籍型出向の実施手続き</vt:lpstr>
      <vt:lpstr>必要な手続きのまとめ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works</dc:creator>
  <cp:lastModifiedBy>USER05</cp:lastModifiedBy>
  <cp:revision>1434</cp:revision>
  <cp:lastPrinted>2023-08-06T07:33:03Z</cp:lastPrinted>
  <dcterms:created xsi:type="dcterms:W3CDTF">2018-08-31T04:09:19Z</dcterms:created>
  <dcterms:modified xsi:type="dcterms:W3CDTF">2023-08-08T08:09:41Z</dcterms:modified>
</cp:coreProperties>
</file>